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4"/>
  </p:notesMasterIdLst>
  <p:sldIdLst>
    <p:sldId id="256" r:id="rId5"/>
    <p:sldId id="282" r:id="rId6"/>
    <p:sldId id="257" r:id="rId7"/>
    <p:sldId id="281" r:id="rId8"/>
    <p:sldId id="260"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Lst>
  <p:sldSz cx="14630400" cy="8229600"/>
  <p:notesSz cx="8229600" cy="14630400"/>
  <p:embeddedFontLst>
    <p:embeddedFont>
      <p:font typeface="Kunstler Script" panose="030304020206070D0D06" pitchFamily="66" charset="0"/>
      <p:regular r:id="rId25"/>
    </p:embeddedFont>
    <p:embeddedFont>
      <p:font typeface="Mukta Light" panose="020B0604020202020204" charset="0"/>
      <p:regular r:id="rId26"/>
    </p:embeddedFont>
    <p:embeddedFont>
      <p:font typeface="Prompt Medium" panose="00000600000000000000" pitchFamily="2" charset="-34"/>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51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460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6909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732359"/>
            <a:ext cx="7381875" cy="2895362"/>
          </a:xfrm>
          <a:prstGeom prst="rect">
            <a:avLst/>
          </a:prstGeom>
          <a:noFill/>
          <a:ln/>
        </p:spPr>
        <p:txBody>
          <a:bodyPr wrap="square" lIns="0" tIns="0" rIns="0" bIns="0" rtlCol="0" anchor="t"/>
          <a:lstStyle/>
          <a:p>
            <a:pPr marL="0" indent="0">
              <a:lnSpc>
                <a:spcPts val="7550"/>
              </a:lnSpc>
              <a:buNone/>
            </a:pPr>
            <a:r>
              <a:rPr lang="en-US" sz="6050" dirty="0">
                <a:solidFill>
                  <a:srgbClr val="C6BFEE"/>
                </a:solidFill>
                <a:latin typeface="Prompt Medium" pitchFamily="34" charset="0"/>
                <a:ea typeface="Prompt Medium" pitchFamily="34" charset="-122"/>
                <a:cs typeface="Prompt Medium" pitchFamily="34" charset="-120"/>
              </a:rPr>
              <a:t>Hospital Management System</a:t>
            </a:r>
            <a:endParaRPr lang="en-US" sz="6050" dirty="0"/>
          </a:p>
        </p:txBody>
      </p:sp>
      <p:sp>
        <p:nvSpPr>
          <p:cNvPr id="4" name="Text 1"/>
          <p:cNvSpPr/>
          <p:nvPr/>
        </p:nvSpPr>
        <p:spPr>
          <a:xfrm>
            <a:off x="881063" y="5005268"/>
            <a:ext cx="73818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A robust and comprehensive system for managing hospital operations.</a:t>
            </a:r>
            <a:endParaRPr lang="en-US" sz="1950" dirty="0"/>
          </a:p>
        </p:txBody>
      </p:sp>
      <p:sp>
        <p:nvSpPr>
          <p:cNvPr id="5" name="Text 2"/>
          <p:cNvSpPr/>
          <p:nvPr/>
        </p:nvSpPr>
        <p:spPr>
          <a:xfrm>
            <a:off x="881063" y="5691307"/>
            <a:ext cx="7381875"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Streamline patient care, improve administrative efficiency, and enhance Appointments performance.</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81063" y="1020485"/>
            <a:ext cx="6414135"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System Design: Schema</a:t>
            </a:r>
            <a:endParaRPr lang="en-US" sz="4400" dirty="0"/>
          </a:p>
        </p:txBody>
      </p:sp>
      <p:sp>
        <p:nvSpPr>
          <p:cNvPr id="3" name="Text 1"/>
          <p:cNvSpPr/>
          <p:nvPr/>
        </p:nvSpPr>
        <p:spPr>
          <a:xfrm>
            <a:off x="881063" y="2323862"/>
            <a:ext cx="6127075" cy="2014538"/>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schema defines the structure of data stored in the HMS database. Tables are defined for patient information, appointments, medical records, and staff details. Relationships between tables ensure data integrity and efficient data retrieval.</a:t>
            </a:r>
            <a:endParaRPr lang="en-US" sz="1950" dirty="0"/>
          </a:p>
        </p:txBody>
      </p:sp>
      <p:sp>
        <p:nvSpPr>
          <p:cNvPr id="4" name="Text 2"/>
          <p:cNvSpPr/>
          <p:nvPr/>
        </p:nvSpPr>
        <p:spPr>
          <a:xfrm>
            <a:off x="881063" y="4564975"/>
            <a:ext cx="6127075" cy="241744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Each table represents a specific entity within the hospital system. For example, the "Patient" table stores patient demographics, contact information, and medical history. The "Appointment" table stores details about scheduled appointments, including patient ID, appointment date, and service type.</a:t>
            </a:r>
            <a:endParaRPr lang="en-US" sz="1950" dirty="0"/>
          </a:p>
        </p:txBody>
      </p:sp>
      <p:pic>
        <p:nvPicPr>
          <p:cNvPr id="5" name="Image 0" descr="preencoded.png"/>
          <p:cNvPicPr>
            <a:picLocks noChangeAspect="1"/>
          </p:cNvPicPr>
          <p:nvPr/>
        </p:nvPicPr>
        <p:blipFill>
          <a:blip r:embed="rId3"/>
          <a:stretch>
            <a:fillRect/>
          </a:stretch>
        </p:blipFill>
        <p:spPr>
          <a:xfrm>
            <a:off x="7629882" y="2380417"/>
            <a:ext cx="6127075" cy="43489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81063" y="2837378"/>
            <a:ext cx="4475798" cy="559356"/>
          </a:xfrm>
          <a:prstGeom prst="rect">
            <a:avLst/>
          </a:prstGeom>
          <a:noFill/>
          <a:ln/>
        </p:spPr>
        <p:txBody>
          <a:bodyPr wrap="none" lIns="0" tIns="0" rIns="0" bIns="0" rtlCol="0" anchor="t"/>
          <a:lstStyle/>
          <a:p>
            <a:pPr marL="0" indent="0">
              <a:lnSpc>
                <a:spcPts val="4400"/>
              </a:lnSpc>
              <a:buNone/>
            </a:pPr>
            <a:r>
              <a:rPr lang="en-US" sz="3500" dirty="0">
                <a:solidFill>
                  <a:srgbClr val="C6BFEE"/>
                </a:solidFill>
                <a:latin typeface="Prompt Medium" pitchFamily="34" charset="0"/>
                <a:ea typeface="Prompt Medium" pitchFamily="34" charset="-122"/>
                <a:cs typeface="Prompt Medium" pitchFamily="34" charset="-120"/>
              </a:rPr>
              <a:t>Website Preview</a:t>
            </a:r>
            <a:endParaRPr lang="en-US" sz="3500" dirty="0"/>
          </a:p>
        </p:txBody>
      </p:sp>
      <p:sp>
        <p:nvSpPr>
          <p:cNvPr id="3" name="Text 1"/>
          <p:cNvSpPr/>
          <p:nvPr/>
        </p:nvSpPr>
        <p:spPr>
          <a:xfrm>
            <a:off x="881063" y="3900249"/>
            <a:ext cx="12868275"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In the upcoming slides, I will present a preview of the Hospital Management System's website, highlighting its key features and user interface design.</a:t>
            </a:r>
            <a:endParaRPr lang="en-US" sz="1950" dirty="0"/>
          </a:p>
        </p:txBody>
      </p:sp>
      <p:sp>
        <p:nvSpPr>
          <p:cNvPr id="4" name="Text 2"/>
          <p:cNvSpPr/>
          <p:nvPr/>
        </p:nvSpPr>
        <p:spPr>
          <a:xfrm>
            <a:off x="881063" y="4989195"/>
            <a:ext cx="128682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Stay tuned to see how our system enhances user experience and streamlines hospital operationس</a:t>
            </a:r>
            <a:endParaRPr lang="en-US" sz="1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9888"/>
          </a:xfrm>
          <a:prstGeom prst="rect">
            <a:avLst/>
          </a:prstGeom>
        </p:spPr>
      </p:pic>
      <p:sp>
        <p:nvSpPr>
          <p:cNvPr id="3" name="Text 0"/>
          <p:cNvSpPr/>
          <p:nvPr/>
        </p:nvSpPr>
        <p:spPr>
          <a:xfrm>
            <a:off x="814745" y="3549968"/>
            <a:ext cx="5173266" cy="646628"/>
          </a:xfrm>
          <a:prstGeom prst="rect">
            <a:avLst/>
          </a:prstGeom>
          <a:noFill/>
          <a:ln/>
        </p:spPr>
        <p:txBody>
          <a:bodyPr wrap="none" lIns="0" tIns="0" rIns="0" bIns="0" rtlCol="0" anchor="t"/>
          <a:lstStyle/>
          <a:p>
            <a:pPr marL="0" indent="0">
              <a:lnSpc>
                <a:spcPts val="5050"/>
              </a:lnSpc>
              <a:buNone/>
            </a:pPr>
            <a:r>
              <a:rPr lang="en-US" sz="4050" dirty="0">
                <a:solidFill>
                  <a:srgbClr val="C6BFEE"/>
                </a:solidFill>
                <a:latin typeface="Prompt Medium" pitchFamily="34" charset="0"/>
                <a:ea typeface="Prompt Medium" pitchFamily="34" charset="-122"/>
                <a:cs typeface="Prompt Medium" pitchFamily="34" charset="-120"/>
              </a:rPr>
              <a:t>Department</a:t>
            </a:r>
            <a:endParaRPr lang="en-US" sz="4050" dirty="0"/>
          </a:p>
        </p:txBody>
      </p:sp>
      <p:pic>
        <p:nvPicPr>
          <p:cNvPr id="4" name="Image 1" descr="preencoded.png"/>
          <p:cNvPicPr>
            <a:picLocks noChangeAspect="1"/>
          </p:cNvPicPr>
          <p:nvPr/>
        </p:nvPicPr>
        <p:blipFill>
          <a:blip r:embed="rId4"/>
          <a:stretch>
            <a:fillRect/>
          </a:stretch>
        </p:blipFill>
        <p:spPr>
          <a:xfrm>
            <a:off x="383522" y="4807507"/>
            <a:ext cx="3143554" cy="2118716"/>
          </a:xfrm>
          <a:prstGeom prst="rect">
            <a:avLst/>
          </a:prstGeom>
        </p:spPr>
      </p:pic>
      <p:sp>
        <p:nvSpPr>
          <p:cNvPr id="5" name="Text 1"/>
          <p:cNvSpPr/>
          <p:nvPr/>
        </p:nvSpPr>
        <p:spPr>
          <a:xfrm>
            <a:off x="814745" y="6371511"/>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6" name="Image 2" descr="preencoded.png"/>
          <p:cNvPicPr>
            <a:picLocks noChangeAspect="1"/>
          </p:cNvPicPr>
          <p:nvPr/>
        </p:nvPicPr>
        <p:blipFill>
          <a:blip r:embed="rId5"/>
          <a:stretch>
            <a:fillRect/>
          </a:stretch>
        </p:blipFill>
        <p:spPr>
          <a:xfrm>
            <a:off x="4032193" y="4807506"/>
            <a:ext cx="3006663" cy="2118717"/>
          </a:xfrm>
          <a:prstGeom prst="rect">
            <a:avLst/>
          </a:prstGeom>
        </p:spPr>
      </p:pic>
      <p:sp>
        <p:nvSpPr>
          <p:cNvPr id="7" name="Text 2"/>
          <p:cNvSpPr/>
          <p:nvPr/>
        </p:nvSpPr>
        <p:spPr>
          <a:xfrm>
            <a:off x="4214574" y="6494859"/>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8" name="Text 3"/>
          <p:cNvSpPr/>
          <p:nvPr/>
        </p:nvSpPr>
        <p:spPr>
          <a:xfrm>
            <a:off x="4214574" y="7051000"/>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9" name="Image 3" descr="preencoded.png"/>
          <p:cNvPicPr>
            <a:picLocks noChangeAspect="1"/>
          </p:cNvPicPr>
          <p:nvPr/>
        </p:nvPicPr>
        <p:blipFill>
          <a:blip r:embed="rId6"/>
          <a:stretch>
            <a:fillRect/>
          </a:stretch>
        </p:blipFill>
        <p:spPr>
          <a:xfrm>
            <a:off x="7331100" y="4807506"/>
            <a:ext cx="3107586" cy="2107406"/>
          </a:xfrm>
          <a:prstGeom prst="rect">
            <a:avLst/>
          </a:prstGeom>
        </p:spPr>
      </p:pic>
      <p:sp>
        <p:nvSpPr>
          <p:cNvPr id="10" name="Text 4"/>
          <p:cNvSpPr/>
          <p:nvPr/>
        </p:nvSpPr>
        <p:spPr>
          <a:xfrm>
            <a:off x="7614404" y="6602849"/>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11" name="Text 5"/>
          <p:cNvSpPr/>
          <p:nvPr/>
        </p:nvSpPr>
        <p:spPr>
          <a:xfrm>
            <a:off x="7614404" y="7158990"/>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12" name="Image 4" descr="preencoded.png"/>
          <p:cNvPicPr>
            <a:picLocks noChangeAspect="1"/>
          </p:cNvPicPr>
          <p:nvPr/>
        </p:nvPicPr>
        <p:blipFill>
          <a:blip r:embed="rId7"/>
          <a:stretch>
            <a:fillRect/>
          </a:stretch>
        </p:blipFill>
        <p:spPr>
          <a:xfrm>
            <a:off x="10707839" y="4807505"/>
            <a:ext cx="3130677" cy="2107406"/>
          </a:xfrm>
          <a:prstGeom prst="rect">
            <a:avLst/>
          </a:prstGeom>
        </p:spPr>
      </p:pic>
      <p:sp>
        <p:nvSpPr>
          <p:cNvPr id="13" name="Text 6"/>
          <p:cNvSpPr/>
          <p:nvPr/>
        </p:nvSpPr>
        <p:spPr>
          <a:xfrm>
            <a:off x="11014234" y="6591538"/>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14" name="Text 7"/>
          <p:cNvSpPr/>
          <p:nvPr/>
        </p:nvSpPr>
        <p:spPr>
          <a:xfrm>
            <a:off x="11014234" y="7147679"/>
            <a:ext cx="2824282" cy="372428"/>
          </a:xfrm>
          <a:prstGeom prst="rect">
            <a:avLst/>
          </a:prstGeom>
          <a:noFill/>
          <a:ln/>
        </p:spPr>
        <p:txBody>
          <a:bodyPr wrap="none" lIns="0" tIns="0" rIns="0" bIns="0" rtlCol="0" anchor="t"/>
          <a:lstStyle/>
          <a:p>
            <a:pPr marL="0" indent="0">
              <a:lnSpc>
                <a:spcPts val="2900"/>
              </a:lnSpc>
              <a:buNone/>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81063" y="159460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Doctor and Room</a:t>
            </a:r>
            <a:endParaRPr lang="en-US" sz="4400" dirty="0"/>
          </a:p>
        </p:txBody>
      </p:sp>
      <p:pic>
        <p:nvPicPr>
          <p:cNvPr id="3" name="Image 0" descr="preencoded.png"/>
          <p:cNvPicPr>
            <a:picLocks noChangeAspect="1"/>
          </p:cNvPicPr>
          <p:nvPr/>
        </p:nvPicPr>
        <p:blipFill>
          <a:blip r:embed="rId3"/>
          <a:stretch>
            <a:fillRect/>
          </a:stretch>
        </p:blipFill>
        <p:spPr>
          <a:xfrm>
            <a:off x="881063" y="2954536"/>
            <a:ext cx="3880842" cy="2166342"/>
          </a:xfrm>
          <a:prstGeom prst="rect">
            <a:avLst/>
          </a:prstGeom>
        </p:spPr>
      </p:pic>
      <p:sp>
        <p:nvSpPr>
          <p:cNvPr id="4" name="Text 1"/>
          <p:cNvSpPr/>
          <p:nvPr/>
        </p:nvSpPr>
        <p:spPr>
          <a:xfrm>
            <a:off x="881063" y="540400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5" name="Text 2"/>
          <p:cNvSpPr/>
          <p:nvPr/>
        </p:nvSpPr>
        <p:spPr>
          <a:xfrm>
            <a:off x="881063" y="6005393"/>
            <a:ext cx="3880842"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6" name="Image 1" descr="preencoded.png"/>
          <p:cNvPicPr>
            <a:picLocks noChangeAspect="1"/>
          </p:cNvPicPr>
          <p:nvPr/>
        </p:nvPicPr>
        <p:blipFill>
          <a:blip r:embed="rId4"/>
          <a:stretch>
            <a:fillRect/>
          </a:stretch>
        </p:blipFill>
        <p:spPr>
          <a:xfrm>
            <a:off x="5383649" y="2954536"/>
            <a:ext cx="3879532" cy="1924169"/>
          </a:xfrm>
          <a:prstGeom prst="rect">
            <a:avLst/>
          </a:prstGeom>
        </p:spPr>
      </p:pic>
      <p:sp>
        <p:nvSpPr>
          <p:cNvPr id="7" name="Text 3"/>
          <p:cNvSpPr/>
          <p:nvPr/>
        </p:nvSpPr>
        <p:spPr>
          <a:xfrm>
            <a:off x="5383649" y="5161836"/>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4"/>
          <p:cNvSpPr/>
          <p:nvPr/>
        </p:nvSpPr>
        <p:spPr>
          <a:xfrm>
            <a:off x="5383649" y="5763220"/>
            <a:ext cx="3879532"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9" name="Image 2" descr="preencoded.png"/>
          <p:cNvPicPr>
            <a:picLocks noChangeAspect="1"/>
          </p:cNvPicPr>
          <p:nvPr/>
        </p:nvPicPr>
        <p:blipFill>
          <a:blip r:embed="rId5"/>
          <a:stretch>
            <a:fillRect/>
          </a:stretch>
        </p:blipFill>
        <p:spPr>
          <a:xfrm>
            <a:off x="9884926" y="2954536"/>
            <a:ext cx="3879532" cy="1817013"/>
          </a:xfrm>
          <a:prstGeom prst="rect">
            <a:avLst/>
          </a:prstGeom>
        </p:spPr>
      </p:pic>
      <p:sp>
        <p:nvSpPr>
          <p:cNvPr id="10" name="Text 5"/>
          <p:cNvSpPr/>
          <p:nvPr/>
        </p:nvSpPr>
        <p:spPr>
          <a:xfrm>
            <a:off x="9884926" y="505467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6"/>
          <p:cNvSpPr/>
          <p:nvPr/>
        </p:nvSpPr>
        <p:spPr>
          <a:xfrm>
            <a:off x="9884926" y="5656064"/>
            <a:ext cx="3879532" cy="402908"/>
          </a:xfrm>
          <a:prstGeom prst="rect">
            <a:avLst/>
          </a:prstGeom>
          <a:noFill/>
          <a:ln/>
        </p:spPr>
        <p:txBody>
          <a:bodyPr wrap="none" lIns="0" tIns="0" rIns="0" bIns="0" rtlCol="0" anchor="t"/>
          <a:lstStyle/>
          <a:p>
            <a:pPr marL="0" indent="0">
              <a:lnSpc>
                <a:spcPts val="3150"/>
              </a:lnSpc>
              <a:buNone/>
            </a:pPr>
            <a:endParaRPr lang="en-US" sz="1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73443" y="662265"/>
            <a:ext cx="5001577" cy="3137734"/>
          </a:xfrm>
          <a:prstGeom prst="rect">
            <a:avLst/>
          </a:prstGeom>
        </p:spPr>
      </p:pic>
      <p:sp>
        <p:nvSpPr>
          <p:cNvPr id="3" name="Text 0"/>
          <p:cNvSpPr/>
          <p:nvPr/>
        </p:nvSpPr>
        <p:spPr>
          <a:xfrm>
            <a:off x="881063" y="6005036"/>
            <a:ext cx="6127075"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4" name="Text 1"/>
          <p:cNvSpPr/>
          <p:nvPr/>
        </p:nvSpPr>
        <p:spPr>
          <a:xfrm>
            <a:off x="7629882" y="3100745"/>
            <a:ext cx="6127075" cy="1398508"/>
          </a:xfrm>
          <a:prstGeom prst="rect">
            <a:avLst/>
          </a:prstGeom>
          <a:noFill/>
          <a:ln/>
        </p:spPr>
        <p:txBody>
          <a:bodyPr wrap="square" lIns="0" tIns="0" rIns="0" bIns="0" rtlCol="0" anchor="t"/>
          <a:lstStyle/>
          <a:p>
            <a:pPr marL="0" indent="0">
              <a:lnSpc>
                <a:spcPts val="5500"/>
              </a:lnSpc>
              <a:buNone/>
            </a:pPr>
            <a:r>
              <a:rPr lang="en-US" sz="4400" b="1" dirty="0">
                <a:solidFill>
                  <a:srgbClr val="C6BFEE"/>
                </a:solidFill>
                <a:latin typeface="Prompt Medium" pitchFamily="34" charset="0"/>
                <a:ea typeface="Prompt Medium" pitchFamily="34" charset="-122"/>
                <a:cs typeface="Prompt Medium" pitchFamily="34" charset="-120"/>
              </a:rPr>
              <a:t>Registration and Login</a:t>
            </a:r>
            <a:endParaRPr lang="en-US" sz="4400" dirty="0"/>
          </a:p>
        </p:txBody>
      </p:sp>
      <p:sp>
        <p:nvSpPr>
          <p:cNvPr id="5" name="Text 2"/>
          <p:cNvSpPr/>
          <p:nvPr/>
        </p:nvSpPr>
        <p:spPr>
          <a:xfrm>
            <a:off x="7629882" y="4750951"/>
            <a:ext cx="6127075"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6" name="Picture 5" descr="A screenshot of a computer&#10;&#10;Description automatically generated">
            <a:extLst>
              <a:ext uri="{FF2B5EF4-FFF2-40B4-BE49-F238E27FC236}">
                <a16:creationId xmlns:a16="http://schemas.microsoft.com/office/drawing/2014/main" id="{C4CE3184-CFA3-F967-F058-F64202AEA59A}"/>
              </a:ext>
            </a:extLst>
          </p:cNvPr>
          <p:cNvPicPr>
            <a:picLocks noChangeAspect="1"/>
          </p:cNvPicPr>
          <p:nvPr/>
        </p:nvPicPr>
        <p:blipFill>
          <a:blip r:embed="rId4"/>
          <a:stretch>
            <a:fillRect/>
          </a:stretch>
        </p:blipFill>
        <p:spPr>
          <a:xfrm>
            <a:off x="881063" y="5153859"/>
            <a:ext cx="5449471" cy="2098046"/>
          </a:xfrm>
          <a:prstGeom prst="rect">
            <a:avLst/>
          </a:prstGeom>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C2C9A3BF-47C8-3BBB-C68F-2723CD8CAE2D}"/>
              </a:ext>
            </a:extLst>
          </p:cNvPr>
          <p:cNvSpPr/>
          <p:nvPr/>
        </p:nvSpPr>
        <p:spPr>
          <a:xfrm>
            <a:off x="881063" y="345031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Prompt Medium" pitchFamily="34" charset="0"/>
                <a:ea typeface="Prompt Medium" pitchFamily="34" charset="-122"/>
                <a:cs typeface="Prompt Medium" pitchFamily="34" charset="-120"/>
              </a:rPr>
              <a:t>Appointment</a:t>
            </a:r>
            <a:endParaRPr lang="en-US" sz="4400" dirty="0"/>
          </a:p>
        </p:txBody>
      </p:sp>
      <p:sp>
        <p:nvSpPr>
          <p:cNvPr id="6" name="Text 1">
            <a:extLst>
              <a:ext uri="{FF2B5EF4-FFF2-40B4-BE49-F238E27FC236}">
                <a16:creationId xmlns:a16="http://schemas.microsoft.com/office/drawing/2014/main" id="{8CD443F9-2C49-D4B8-17E9-72627E2F5A6C}"/>
              </a:ext>
            </a:extLst>
          </p:cNvPr>
          <p:cNvSpPr/>
          <p:nvPr/>
        </p:nvSpPr>
        <p:spPr>
          <a:xfrm>
            <a:off x="881063" y="4401264"/>
            <a:ext cx="6127075"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7" name="Picture 6" descr="A screenshot of a register&#10;&#10;Description automatically generated">
            <a:extLst>
              <a:ext uri="{FF2B5EF4-FFF2-40B4-BE49-F238E27FC236}">
                <a16:creationId xmlns:a16="http://schemas.microsoft.com/office/drawing/2014/main" id="{2486A589-2EAD-FCC5-8596-C3EAD410B4A9}"/>
              </a:ext>
            </a:extLst>
          </p:cNvPr>
          <p:cNvPicPr>
            <a:picLocks noChangeAspect="1"/>
          </p:cNvPicPr>
          <p:nvPr/>
        </p:nvPicPr>
        <p:blipFill>
          <a:blip r:embed="rId3"/>
          <a:stretch>
            <a:fillRect/>
          </a:stretch>
        </p:blipFill>
        <p:spPr>
          <a:xfrm>
            <a:off x="7903153" y="744517"/>
            <a:ext cx="5166855" cy="3242202"/>
          </a:xfrm>
          <a:prstGeom prst="rect">
            <a:avLst/>
          </a:prstGeom>
          <a:effectLst/>
        </p:spPr>
      </p:pic>
      <p:pic>
        <p:nvPicPr>
          <p:cNvPr id="8" name="Picture 7" descr="A screenshot of a computer&#10;&#10;Description automatically generated">
            <a:extLst>
              <a:ext uri="{FF2B5EF4-FFF2-40B4-BE49-F238E27FC236}">
                <a16:creationId xmlns:a16="http://schemas.microsoft.com/office/drawing/2014/main" id="{52CC120F-7FDB-AE1A-CD8E-6C5D5DFD3DE7}"/>
              </a:ext>
            </a:extLst>
          </p:cNvPr>
          <p:cNvPicPr>
            <a:picLocks noChangeAspect="1"/>
          </p:cNvPicPr>
          <p:nvPr/>
        </p:nvPicPr>
        <p:blipFill>
          <a:blip r:embed="rId4"/>
          <a:stretch>
            <a:fillRect/>
          </a:stretch>
        </p:blipFill>
        <p:spPr>
          <a:xfrm>
            <a:off x="7903153" y="4602718"/>
            <a:ext cx="5449471" cy="2098046"/>
          </a:xfrm>
          <a:prstGeom prst="rect">
            <a:avLst/>
          </a:prstGeom>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36415AE8-2B91-6EB5-E849-162B70DE249D}"/>
              </a:ext>
            </a:extLst>
          </p:cNvPr>
          <p:cNvSpPr/>
          <p:nvPr/>
        </p:nvSpPr>
        <p:spPr>
          <a:xfrm>
            <a:off x="606743" y="618887"/>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Payment</a:t>
            </a:r>
            <a:endParaRPr lang="en-US" sz="4400" dirty="0"/>
          </a:p>
        </p:txBody>
      </p:sp>
      <p:sp>
        <p:nvSpPr>
          <p:cNvPr id="16" name="Text 1">
            <a:extLst>
              <a:ext uri="{FF2B5EF4-FFF2-40B4-BE49-F238E27FC236}">
                <a16:creationId xmlns:a16="http://schemas.microsoft.com/office/drawing/2014/main" id="{1595D2F6-D98E-4DC7-FDF4-CED63DCFE5EB}"/>
              </a:ext>
            </a:extLst>
          </p:cNvPr>
          <p:cNvSpPr/>
          <p:nvPr/>
        </p:nvSpPr>
        <p:spPr>
          <a:xfrm>
            <a:off x="88106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7" name="Text 2">
            <a:extLst>
              <a:ext uri="{FF2B5EF4-FFF2-40B4-BE49-F238E27FC236}">
                <a16:creationId xmlns:a16="http://schemas.microsoft.com/office/drawing/2014/main" id="{172D389D-DEE1-6756-92A9-6D30AC954EB7}"/>
              </a:ext>
            </a:extLst>
          </p:cNvPr>
          <p:cNvSpPr/>
          <p:nvPr/>
        </p:nvSpPr>
        <p:spPr>
          <a:xfrm>
            <a:off x="88106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8" name="Text 3">
            <a:extLst>
              <a:ext uri="{FF2B5EF4-FFF2-40B4-BE49-F238E27FC236}">
                <a16:creationId xmlns:a16="http://schemas.microsoft.com/office/drawing/2014/main" id="{BFB33A15-B19A-9EB3-DD85-15A1053D96AA}"/>
              </a:ext>
            </a:extLst>
          </p:cNvPr>
          <p:cNvSpPr/>
          <p:nvPr/>
        </p:nvSpPr>
        <p:spPr>
          <a:xfrm>
            <a:off x="425922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4">
            <a:extLst>
              <a:ext uri="{FF2B5EF4-FFF2-40B4-BE49-F238E27FC236}">
                <a16:creationId xmlns:a16="http://schemas.microsoft.com/office/drawing/2014/main" id="{CA7E2905-60AE-6C08-408E-7DF5742978D8}"/>
              </a:ext>
            </a:extLst>
          </p:cNvPr>
          <p:cNvSpPr/>
          <p:nvPr/>
        </p:nvSpPr>
        <p:spPr>
          <a:xfrm>
            <a:off x="425922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0" name="Text 5">
            <a:extLst>
              <a:ext uri="{FF2B5EF4-FFF2-40B4-BE49-F238E27FC236}">
                <a16:creationId xmlns:a16="http://schemas.microsoft.com/office/drawing/2014/main" id="{C35267C5-C407-F7AB-892A-92BEED0186C8}"/>
              </a:ext>
            </a:extLst>
          </p:cNvPr>
          <p:cNvSpPr/>
          <p:nvPr/>
        </p:nvSpPr>
        <p:spPr>
          <a:xfrm>
            <a:off x="763738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1" name="Text 6">
            <a:extLst>
              <a:ext uri="{FF2B5EF4-FFF2-40B4-BE49-F238E27FC236}">
                <a16:creationId xmlns:a16="http://schemas.microsoft.com/office/drawing/2014/main" id="{96484238-968B-1F52-609A-D8D251D49A08}"/>
              </a:ext>
            </a:extLst>
          </p:cNvPr>
          <p:cNvSpPr/>
          <p:nvPr/>
        </p:nvSpPr>
        <p:spPr>
          <a:xfrm>
            <a:off x="763738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2" name="Text 7">
            <a:extLst>
              <a:ext uri="{FF2B5EF4-FFF2-40B4-BE49-F238E27FC236}">
                <a16:creationId xmlns:a16="http://schemas.microsoft.com/office/drawing/2014/main" id="{0F562128-3189-0313-BB97-F60D8152BF05}"/>
              </a:ext>
            </a:extLst>
          </p:cNvPr>
          <p:cNvSpPr/>
          <p:nvPr/>
        </p:nvSpPr>
        <p:spPr>
          <a:xfrm>
            <a:off x="1101554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3" name="Text 8">
            <a:extLst>
              <a:ext uri="{FF2B5EF4-FFF2-40B4-BE49-F238E27FC236}">
                <a16:creationId xmlns:a16="http://schemas.microsoft.com/office/drawing/2014/main" id="{157AD1B7-6B6E-6633-0A2A-1D7D7F7ABE41}"/>
              </a:ext>
            </a:extLst>
          </p:cNvPr>
          <p:cNvSpPr/>
          <p:nvPr/>
        </p:nvSpPr>
        <p:spPr>
          <a:xfrm>
            <a:off x="1101554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24" name="Picture 23" descr="A screenshot of a computer&#10;&#10;Description automatically generated">
            <a:extLst>
              <a:ext uri="{FF2B5EF4-FFF2-40B4-BE49-F238E27FC236}">
                <a16:creationId xmlns:a16="http://schemas.microsoft.com/office/drawing/2014/main" id="{2459CE0E-5533-FC5C-A723-32195E84F8B0}"/>
              </a:ext>
            </a:extLst>
          </p:cNvPr>
          <p:cNvPicPr>
            <a:picLocks noChangeAspect="1"/>
          </p:cNvPicPr>
          <p:nvPr/>
        </p:nvPicPr>
        <p:blipFill>
          <a:blip r:embed="rId3"/>
          <a:stretch>
            <a:fillRect/>
          </a:stretch>
        </p:blipFill>
        <p:spPr>
          <a:xfrm>
            <a:off x="1035677" y="1447126"/>
            <a:ext cx="4455893" cy="2812852"/>
          </a:xfrm>
          <a:prstGeom prst="rect">
            <a:avLst/>
          </a:prstGeom>
        </p:spPr>
      </p:pic>
      <p:pic>
        <p:nvPicPr>
          <p:cNvPr id="25" name="Picture 24" descr="A screenshot of a credit card&#10;&#10;Description automatically generated">
            <a:extLst>
              <a:ext uri="{FF2B5EF4-FFF2-40B4-BE49-F238E27FC236}">
                <a16:creationId xmlns:a16="http://schemas.microsoft.com/office/drawing/2014/main" id="{3E95AA6F-D7C2-AD11-363B-0FC94198EA77}"/>
              </a:ext>
            </a:extLst>
          </p:cNvPr>
          <p:cNvPicPr>
            <a:picLocks noChangeAspect="1"/>
          </p:cNvPicPr>
          <p:nvPr/>
        </p:nvPicPr>
        <p:blipFill>
          <a:blip r:embed="rId4"/>
          <a:stretch>
            <a:fillRect/>
          </a:stretch>
        </p:blipFill>
        <p:spPr>
          <a:xfrm>
            <a:off x="7429501" y="1740931"/>
            <a:ext cx="4757718" cy="2626767"/>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32D8AD50-E558-14CD-7053-EA385B3A9AC2}"/>
              </a:ext>
            </a:extLst>
          </p:cNvPr>
          <p:cNvPicPr>
            <a:picLocks noChangeAspect="1"/>
          </p:cNvPicPr>
          <p:nvPr/>
        </p:nvPicPr>
        <p:blipFill>
          <a:blip r:embed="rId5"/>
          <a:stretch>
            <a:fillRect/>
          </a:stretch>
        </p:blipFill>
        <p:spPr>
          <a:xfrm>
            <a:off x="2142734" y="4476270"/>
            <a:ext cx="2989490" cy="3730367"/>
          </a:xfrm>
          <a:prstGeom prst="rect">
            <a:avLst/>
          </a:prstGeom>
        </p:spPr>
      </p:pic>
      <p:pic>
        <p:nvPicPr>
          <p:cNvPr id="27" name="Picture 26" descr="A check mark on a white background&#10;&#10;Description automatically generated">
            <a:extLst>
              <a:ext uri="{FF2B5EF4-FFF2-40B4-BE49-F238E27FC236}">
                <a16:creationId xmlns:a16="http://schemas.microsoft.com/office/drawing/2014/main" id="{AB2A2049-8FC9-8F75-A64B-E84AD48DCC9A}"/>
              </a:ext>
            </a:extLst>
          </p:cNvPr>
          <p:cNvPicPr>
            <a:picLocks noChangeAspect="1"/>
          </p:cNvPicPr>
          <p:nvPr/>
        </p:nvPicPr>
        <p:blipFill>
          <a:blip r:embed="rId6"/>
          <a:stretch>
            <a:fillRect/>
          </a:stretch>
        </p:blipFill>
        <p:spPr>
          <a:xfrm>
            <a:off x="7315200" y="4794790"/>
            <a:ext cx="4589046" cy="31753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13AF8E58-B060-57AF-9C1E-C072E2DDE933}"/>
              </a:ext>
            </a:extLst>
          </p:cNvPr>
          <p:cNvSpPr/>
          <p:nvPr/>
        </p:nvSpPr>
        <p:spPr>
          <a:xfrm>
            <a:off x="881063" y="1418987"/>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Admin</a:t>
            </a:r>
            <a:endParaRPr lang="en-US" sz="4400" dirty="0"/>
          </a:p>
        </p:txBody>
      </p:sp>
      <p:sp>
        <p:nvSpPr>
          <p:cNvPr id="16" name="Text 1">
            <a:extLst>
              <a:ext uri="{FF2B5EF4-FFF2-40B4-BE49-F238E27FC236}">
                <a16:creationId xmlns:a16="http://schemas.microsoft.com/office/drawing/2014/main" id="{E6F39684-9FA0-8D22-3AC4-590257938EAE}"/>
              </a:ext>
            </a:extLst>
          </p:cNvPr>
          <p:cNvSpPr/>
          <p:nvPr/>
        </p:nvSpPr>
        <p:spPr>
          <a:xfrm>
            <a:off x="88106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7" name="Text 2">
            <a:extLst>
              <a:ext uri="{FF2B5EF4-FFF2-40B4-BE49-F238E27FC236}">
                <a16:creationId xmlns:a16="http://schemas.microsoft.com/office/drawing/2014/main" id="{DB060EDF-800A-D2A8-5974-BE48086BE5AC}"/>
              </a:ext>
            </a:extLst>
          </p:cNvPr>
          <p:cNvSpPr/>
          <p:nvPr/>
        </p:nvSpPr>
        <p:spPr>
          <a:xfrm>
            <a:off x="88106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8" name="Text 3">
            <a:extLst>
              <a:ext uri="{FF2B5EF4-FFF2-40B4-BE49-F238E27FC236}">
                <a16:creationId xmlns:a16="http://schemas.microsoft.com/office/drawing/2014/main" id="{1EB545E1-B5FB-A408-A119-34D97A00CB05}"/>
              </a:ext>
            </a:extLst>
          </p:cNvPr>
          <p:cNvSpPr/>
          <p:nvPr/>
        </p:nvSpPr>
        <p:spPr>
          <a:xfrm>
            <a:off x="425922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4">
            <a:extLst>
              <a:ext uri="{FF2B5EF4-FFF2-40B4-BE49-F238E27FC236}">
                <a16:creationId xmlns:a16="http://schemas.microsoft.com/office/drawing/2014/main" id="{0FEB49B1-D13D-BD2A-CA05-23ED0F72A831}"/>
              </a:ext>
            </a:extLst>
          </p:cNvPr>
          <p:cNvSpPr/>
          <p:nvPr/>
        </p:nvSpPr>
        <p:spPr>
          <a:xfrm>
            <a:off x="425922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0" name="Text 5">
            <a:extLst>
              <a:ext uri="{FF2B5EF4-FFF2-40B4-BE49-F238E27FC236}">
                <a16:creationId xmlns:a16="http://schemas.microsoft.com/office/drawing/2014/main" id="{35B7253A-CC8A-0407-851B-5DF23E48C17F}"/>
              </a:ext>
            </a:extLst>
          </p:cNvPr>
          <p:cNvSpPr/>
          <p:nvPr/>
        </p:nvSpPr>
        <p:spPr>
          <a:xfrm>
            <a:off x="763738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1" name="Text 6">
            <a:extLst>
              <a:ext uri="{FF2B5EF4-FFF2-40B4-BE49-F238E27FC236}">
                <a16:creationId xmlns:a16="http://schemas.microsoft.com/office/drawing/2014/main" id="{94B114EB-2E34-5C7A-08D6-620E1AA82CBD}"/>
              </a:ext>
            </a:extLst>
          </p:cNvPr>
          <p:cNvSpPr/>
          <p:nvPr/>
        </p:nvSpPr>
        <p:spPr>
          <a:xfrm>
            <a:off x="763738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2" name="Text 7">
            <a:extLst>
              <a:ext uri="{FF2B5EF4-FFF2-40B4-BE49-F238E27FC236}">
                <a16:creationId xmlns:a16="http://schemas.microsoft.com/office/drawing/2014/main" id="{FFD75A7D-9714-57F4-C3F2-BFF5CCB93EDF}"/>
              </a:ext>
            </a:extLst>
          </p:cNvPr>
          <p:cNvSpPr/>
          <p:nvPr/>
        </p:nvSpPr>
        <p:spPr>
          <a:xfrm>
            <a:off x="1101554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3" name="Text 8">
            <a:extLst>
              <a:ext uri="{FF2B5EF4-FFF2-40B4-BE49-F238E27FC236}">
                <a16:creationId xmlns:a16="http://schemas.microsoft.com/office/drawing/2014/main" id="{2A8DEAD0-9897-CD54-BC75-199B22368FA1}"/>
              </a:ext>
            </a:extLst>
          </p:cNvPr>
          <p:cNvSpPr/>
          <p:nvPr/>
        </p:nvSpPr>
        <p:spPr>
          <a:xfrm>
            <a:off x="1101554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24" name="Picture 23" descr="A screenshot of a graph&#10;&#10;Description automatically generated">
            <a:extLst>
              <a:ext uri="{FF2B5EF4-FFF2-40B4-BE49-F238E27FC236}">
                <a16:creationId xmlns:a16="http://schemas.microsoft.com/office/drawing/2014/main" id="{F288AFBB-F769-1A46-1E96-976B38CFE95F}"/>
              </a:ext>
            </a:extLst>
          </p:cNvPr>
          <p:cNvPicPr>
            <a:picLocks noChangeAspect="1"/>
          </p:cNvPicPr>
          <p:nvPr/>
        </p:nvPicPr>
        <p:blipFill>
          <a:blip r:embed="rId3"/>
          <a:stretch>
            <a:fillRect/>
          </a:stretch>
        </p:blipFill>
        <p:spPr>
          <a:xfrm>
            <a:off x="858441" y="2369939"/>
            <a:ext cx="5454404" cy="2536297"/>
          </a:xfrm>
          <a:prstGeom prst="rect">
            <a:avLst/>
          </a:prstGeom>
          <a:effectLst/>
        </p:spPr>
      </p:pic>
      <p:pic>
        <p:nvPicPr>
          <p:cNvPr id="25" name="Picture 24" descr="A screenshot of a login form&#10;&#10;Description automatically generated">
            <a:extLst>
              <a:ext uri="{FF2B5EF4-FFF2-40B4-BE49-F238E27FC236}">
                <a16:creationId xmlns:a16="http://schemas.microsoft.com/office/drawing/2014/main" id="{394D8BED-F8BE-AADF-177C-3F9BD35BED37}"/>
              </a:ext>
            </a:extLst>
          </p:cNvPr>
          <p:cNvPicPr>
            <a:picLocks noChangeAspect="1"/>
          </p:cNvPicPr>
          <p:nvPr/>
        </p:nvPicPr>
        <p:blipFill>
          <a:blip r:embed="rId4"/>
          <a:stretch>
            <a:fillRect/>
          </a:stretch>
        </p:blipFill>
        <p:spPr>
          <a:xfrm>
            <a:off x="8765091" y="1645681"/>
            <a:ext cx="4500903" cy="3083117"/>
          </a:xfrm>
          <a:prstGeom prst="rect">
            <a:avLst/>
          </a:prstGeom>
          <a:effectLst/>
        </p:spPr>
      </p:pic>
      <p:pic>
        <p:nvPicPr>
          <p:cNvPr id="26" name="Picture 25" descr="A screenshot of a computer&#10;&#10;Description automatically generated">
            <a:extLst>
              <a:ext uri="{FF2B5EF4-FFF2-40B4-BE49-F238E27FC236}">
                <a16:creationId xmlns:a16="http://schemas.microsoft.com/office/drawing/2014/main" id="{2956E7E0-9FDC-8985-D739-CD54798A1F47}"/>
              </a:ext>
            </a:extLst>
          </p:cNvPr>
          <p:cNvPicPr>
            <a:picLocks noChangeAspect="1"/>
          </p:cNvPicPr>
          <p:nvPr/>
        </p:nvPicPr>
        <p:blipFill>
          <a:blip r:embed="rId5"/>
          <a:stretch>
            <a:fillRect/>
          </a:stretch>
        </p:blipFill>
        <p:spPr>
          <a:xfrm>
            <a:off x="5420104" y="5101023"/>
            <a:ext cx="4389317" cy="2918895"/>
          </a:xfrm>
          <a:prstGeom prst="rect">
            <a:avLst/>
          </a:prstGeom>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29E68B00-16FE-D0C2-0F66-3831804FE108}"/>
              </a:ext>
            </a:extLst>
          </p:cNvPr>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Admin</a:t>
            </a:r>
            <a:endParaRPr lang="en-US" sz="4400" dirty="0"/>
          </a:p>
        </p:txBody>
      </p:sp>
      <p:pic>
        <p:nvPicPr>
          <p:cNvPr id="4" name="Picture 3" descr="A screenshot of a computer&#10;&#10;Description automatically generated">
            <a:extLst>
              <a:ext uri="{FF2B5EF4-FFF2-40B4-BE49-F238E27FC236}">
                <a16:creationId xmlns:a16="http://schemas.microsoft.com/office/drawing/2014/main" id="{E131A701-F7C2-C742-7C48-67C67FF34B8E}"/>
              </a:ext>
            </a:extLst>
          </p:cNvPr>
          <p:cNvPicPr>
            <a:picLocks noChangeAspect="1"/>
          </p:cNvPicPr>
          <p:nvPr/>
        </p:nvPicPr>
        <p:blipFill>
          <a:blip r:embed="rId3"/>
          <a:stretch>
            <a:fillRect/>
          </a:stretch>
        </p:blipFill>
        <p:spPr>
          <a:xfrm>
            <a:off x="6094410" y="1349051"/>
            <a:ext cx="7586255" cy="1782769"/>
          </a:xfrm>
          <a:prstGeom prst="rect">
            <a:avLst/>
          </a:prstGeom>
          <a:effectLst/>
        </p:spPr>
      </p:pic>
      <p:pic>
        <p:nvPicPr>
          <p:cNvPr id="5" name="Picture 4" descr="A screenshot of a medical room&#10;&#10;Description automatically generated">
            <a:extLst>
              <a:ext uri="{FF2B5EF4-FFF2-40B4-BE49-F238E27FC236}">
                <a16:creationId xmlns:a16="http://schemas.microsoft.com/office/drawing/2014/main" id="{09D59E8F-5F20-94C1-6BD2-19B7BE56E24A}"/>
              </a:ext>
            </a:extLst>
          </p:cNvPr>
          <p:cNvPicPr>
            <a:picLocks noChangeAspect="1"/>
          </p:cNvPicPr>
          <p:nvPr/>
        </p:nvPicPr>
        <p:blipFill>
          <a:blip r:embed="rId4"/>
          <a:stretch>
            <a:fillRect/>
          </a:stretch>
        </p:blipFill>
        <p:spPr>
          <a:xfrm>
            <a:off x="6094410" y="3777355"/>
            <a:ext cx="7586254" cy="3091398"/>
          </a:xfrm>
          <a:prstGeom prst="rect">
            <a:avLst/>
          </a:prstGeom>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endParaRPr lang="en-US" sz="4400" dirty="0"/>
          </a:p>
        </p:txBody>
      </p:sp>
      <p:sp>
        <p:nvSpPr>
          <p:cNvPr id="3" name="Text 0">
            <a:extLst>
              <a:ext uri="{FF2B5EF4-FFF2-40B4-BE49-F238E27FC236}">
                <a16:creationId xmlns:a16="http://schemas.microsoft.com/office/drawing/2014/main" id="{A6ECC84E-DFB5-8DD7-D702-539687665C82}"/>
              </a:ext>
            </a:extLst>
          </p:cNvPr>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Box 3">
            <a:extLst>
              <a:ext uri="{FF2B5EF4-FFF2-40B4-BE49-F238E27FC236}">
                <a16:creationId xmlns:a16="http://schemas.microsoft.com/office/drawing/2014/main" id="{BD95E201-EDB3-EF77-64ED-F367818944C5}"/>
              </a:ext>
            </a:extLst>
          </p:cNvPr>
          <p:cNvSpPr txBox="1"/>
          <p:nvPr/>
        </p:nvSpPr>
        <p:spPr>
          <a:xfrm>
            <a:off x="4274820" y="3360421"/>
            <a:ext cx="6686550" cy="369332"/>
          </a:xfrm>
          <a:prstGeom prst="rect">
            <a:avLst/>
          </a:prstGeom>
          <a:noFill/>
        </p:spPr>
        <p:txBody>
          <a:bodyPr wrap="square" rtlCol="0">
            <a:spAutoFit/>
          </a:bodyPr>
          <a:lstStyle/>
          <a:p>
            <a:r>
              <a:rPr lang="ar-EG" dirty="0"/>
              <a:t>س</a:t>
            </a:r>
            <a:endParaRPr lang="en-US" dirty="0"/>
          </a:p>
        </p:txBody>
      </p:sp>
      <p:sp>
        <p:nvSpPr>
          <p:cNvPr id="5" name="TextBox 4">
            <a:extLst>
              <a:ext uri="{FF2B5EF4-FFF2-40B4-BE49-F238E27FC236}">
                <a16:creationId xmlns:a16="http://schemas.microsoft.com/office/drawing/2014/main" id="{EB1606E9-AA9A-150F-C39E-B11A491582C5}"/>
              </a:ext>
            </a:extLst>
          </p:cNvPr>
          <p:cNvSpPr txBox="1"/>
          <p:nvPr/>
        </p:nvSpPr>
        <p:spPr>
          <a:xfrm>
            <a:off x="2480310" y="1794510"/>
            <a:ext cx="7280910" cy="369332"/>
          </a:xfrm>
          <a:prstGeom prst="rect">
            <a:avLst/>
          </a:prstGeom>
          <a:noFill/>
        </p:spPr>
        <p:txBody>
          <a:bodyPr wrap="square" rtlCol="0">
            <a:spAutoFit/>
          </a:bodyPr>
          <a:lstStyle/>
          <a:p>
            <a:r>
              <a:rPr lang="ar-EG" dirty="0"/>
              <a:t>لإاشىم</a:t>
            </a:r>
            <a:endParaRPr lang="en-US" dirty="0"/>
          </a:p>
        </p:txBody>
      </p:sp>
      <p:sp>
        <p:nvSpPr>
          <p:cNvPr id="6" name="TextBox 5">
            <a:extLst>
              <a:ext uri="{FF2B5EF4-FFF2-40B4-BE49-F238E27FC236}">
                <a16:creationId xmlns:a16="http://schemas.microsoft.com/office/drawing/2014/main" id="{FF5A120F-BB5F-409A-CD1A-9146B608A93F}"/>
              </a:ext>
            </a:extLst>
          </p:cNvPr>
          <p:cNvSpPr txBox="1"/>
          <p:nvPr/>
        </p:nvSpPr>
        <p:spPr>
          <a:xfrm>
            <a:off x="1353195" y="1558536"/>
            <a:ext cx="13277205" cy="4508927"/>
          </a:xfrm>
          <a:prstGeom prst="rect">
            <a:avLst/>
          </a:prstGeom>
          <a:noFill/>
        </p:spPr>
        <p:txBody>
          <a:bodyPr wrap="square" rtlCol="0">
            <a:spAutoFit/>
          </a:bodyPr>
          <a:lstStyle/>
          <a:p>
            <a:r>
              <a:rPr lang="en-US" sz="28700" dirty="0">
                <a:solidFill>
                  <a:schemeClr val="bg1"/>
                </a:solidFill>
                <a:latin typeface="Kunstler Script" panose="030304020206070D0D06" pitchFamily="66"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732359"/>
            <a:ext cx="7381875" cy="2895362"/>
          </a:xfrm>
          <a:prstGeom prst="rect">
            <a:avLst/>
          </a:prstGeom>
          <a:noFill/>
          <a:ln/>
        </p:spPr>
        <p:txBody>
          <a:bodyPr wrap="square" lIns="0" tIns="0" rIns="0" bIns="0" rtlCol="0" anchor="t"/>
          <a:lstStyle/>
          <a:p>
            <a:pPr marL="0" indent="0">
              <a:lnSpc>
                <a:spcPts val="7550"/>
              </a:lnSpc>
              <a:buNone/>
            </a:pPr>
            <a:r>
              <a:rPr lang="en-US" sz="6050" dirty="0">
                <a:solidFill>
                  <a:srgbClr val="C6BFEE"/>
                </a:solidFill>
                <a:latin typeface="Prompt Medium" pitchFamily="34" charset="0"/>
                <a:cs typeface="Prompt Medium" pitchFamily="34" charset="-120"/>
              </a:rPr>
              <a:t>Why this idea ?</a:t>
            </a:r>
          </a:p>
        </p:txBody>
      </p:sp>
      <p:sp>
        <p:nvSpPr>
          <p:cNvPr id="7" name="TextBox 6">
            <a:extLst>
              <a:ext uri="{FF2B5EF4-FFF2-40B4-BE49-F238E27FC236}">
                <a16:creationId xmlns:a16="http://schemas.microsoft.com/office/drawing/2014/main" id="{A64E72B9-FD8A-5EE3-E31D-1EA22858024F}"/>
              </a:ext>
            </a:extLst>
          </p:cNvPr>
          <p:cNvSpPr txBox="1"/>
          <p:nvPr/>
        </p:nvSpPr>
        <p:spPr>
          <a:xfrm>
            <a:off x="1097280" y="2775972"/>
            <a:ext cx="7315200" cy="892552"/>
          </a:xfrm>
          <a:prstGeom prst="rect">
            <a:avLst/>
          </a:prstGeom>
          <a:noFill/>
        </p:spPr>
        <p:txBody>
          <a:bodyPr wrap="square">
            <a:spAutoFit/>
          </a:bodyPr>
          <a:lstStyle/>
          <a:p>
            <a:pPr marL="0" indent="0">
              <a:lnSpc>
                <a:spcPts val="7550"/>
              </a:lnSpc>
              <a:buNone/>
            </a:pPr>
            <a:r>
              <a:rPr lang="en-US" sz="1800" dirty="0">
                <a:solidFill>
                  <a:srgbClr val="C6BFEE"/>
                </a:solidFill>
                <a:latin typeface="Prompt Medium" pitchFamily="34" charset="0"/>
                <a:cs typeface="Prompt Medium" pitchFamily="34" charset="-120"/>
              </a:rPr>
              <a:t>What is the problem ?</a:t>
            </a:r>
            <a:endParaRPr lang="en-US" sz="1800" dirty="0"/>
          </a:p>
        </p:txBody>
      </p:sp>
      <p:sp>
        <p:nvSpPr>
          <p:cNvPr id="9" name="TextBox 8">
            <a:extLst>
              <a:ext uri="{FF2B5EF4-FFF2-40B4-BE49-F238E27FC236}">
                <a16:creationId xmlns:a16="http://schemas.microsoft.com/office/drawing/2014/main" id="{E7872545-9401-7708-DCFD-D974DBA6EBF8}"/>
              </a:ext>
            </a:extLst>
          </p:cNvPr>
          <p:cNvSpPr txBox="1"/>
          <p:nvPr/>
        </p:nvSpPr>
        <p:spPr>
          <a:xfrm>
            <a:off x="1097280" y="3269878"/>
            <a:ext cx="7315200" cy="892552"/>
          </a:xfrm>
          <a:prstGeom prst="rect">
            <a:avLst/>
          </a:prstGeom>
          <a:noFill/>
        </p:spPr>
        <p:txBody>
          <a:bodyPr wrap="square">
            <a:spAutoFit/>
          </a:bodyPr>
          <a:lstStyle/>
          <a:p>
            <a:pPr marL="0" indent="0">
              <a:lnSpc>
                <a:spcPts val="7550"/>
              </a:lnSpc>
              <a:buNone/>
            </a:pPr>
            <a:r>
              <a:rPr lang="en-US" dirty="0">
                <a:solidFill>
                  <a:srgbClr val="C6BFEE"/>
                </a:solidFill>
                <a:latin typeface="Prompt Medium" pitchFamily="34" charset="0"/>
                <a:cs typeface="Prompt Medium" pitchFamily="34" charset="-120"/>
              </a:rPr>
              <a:t>How we made the solution ?</a:t>
            </a:r>
            <a:endParaRPr lang="en-US" dirty="0"/>
          </a:p>
        </p:txBody>
      </p:sp>
      <p:sp>
        <p:nvSpPr>
          <p:cNvPr id="11" name="TextBox 10">
            <a:extLst>
              <a:ext uri="{FF2B5EF4-FFF2-40B4-BE49-F238E27FC236}">
                <a16:creationId xmlns:a16="http://schemas.microsoft.com/office/drawing/2014/main" id="{36FB9386-46A7-694E-C122-717E2531E11B}"/>
              </a:ext>
            </a:extLst>
          </p:cNvPr>
          <p:cNvSpPr txBox="1"/>
          <p:nvPr/>
        </p:nvSpPr>
        <p:spPr>
          <a:xfrm>
            <a:off x="1097280" y="3819585"/>
            <a:ext cx="7315200" cy="892552"/>
          </a:xfrm>
          <a:prstGeom prst="rect">
            <a:avLst/>
          </a:prstGeom>
          <a:noFill/>
        </p:spPr>
        <p:txBody>
          <a:bodyPr wrap="square">
            <a:spAutoFit/>
          </a:bodyPr>
          <a:lstStyle/>
          <a:p>
            <a:pPr marL="0" indent="0">
              <a:lnSpc>
                <a:spcPts val="7550"/>
              </a:lnSpc>
              <a:buNone/>
            </a:pPr>
            <a:r>
              <a:rPr lang="en-US" sz="1800" dirty="0">
                <a:solidFill>
                  <a:srgbClr val="C6BFEE"/>
                </a:solidFill>
                <a:latin typeface="Prompt Medium" pitchFamily="34" charset="0"/>
                <a:cs typeface="Prompt Medium" pitchFamily="34" charset="-120"/>
              </a:rPr>
              <a:t>How we cooperated to solve ?</a:t>
            </a:r>
            <a:endParaRPr lang="en-US" sz="1800" dirty="0"/>
          </a:p>
        </p:txBody>
      </p:sp>
      <p:sp>
        <p:nvSpPr>
          <p:cNvPr id="13" name="TextBox 12">
            <a:extLst>
              <a:ext uri="{FF2B5EF4-FFF2-40B4-BE49-F238E27FC236}">
                <a16:creationId xmlns:a16="http://schemas.microsoft.com/office/drawing/2014/main" id="{540B15EA-C872-87A8-7ABC-22F8D855B6DB}"/>
              </a:ext>
            </a:extLst>
          </p:cNvPr>
          <p:cNvSpPr txBox="1"/>
          <p:nvPr/>
        </p:nvSpPr>
        <p:spPr>
          <a:xfrm>
            <a:off x="1097280" y="4332506"/>
            <a:ext cx="7315200" cy="892552"/>
          </a:xfrm>
          <a:prstGeom prst="rect">
            <a:avLst/>
          </a:prstGeom>
          <a:noFill/>
        </p:spPr>
        <p:txBody>
          <a:bodyPr wrap="square">
            <a:spAutoFit/>
          </a:bodyPr>
          <a:lstStyle/>
          <a:p>
            <a:pPr marL="0" indent="0">
              <a:lnSpc>
                <a:spcPts val="7550"/>
              </a:lnSpc>
              <a:buNone/>
            </a:pPr>
            <a:r>
              <a:rPr lang="en-US" dirty="0">
                <a:solidFill>
                  <a:srgbClr val="C6BFEE"/>
                </a:solidFill>
                <a:latin typeface="Prompt Medium" pitchFamily="34" charset="0"/>
                <a:cs typeface="Prompt Medium" pitchFamily="34" charset="-120"/>
              </a:rPr>
              <a:t>What we offer through our website?</a:t>
            </a:r>
            <a:endParaRPr lang="en-US" dirty="0"/>
          </a:p>
        </p:txBody>
      </p:sp>
    </p:spTree>
    <p:extLst>
      <p:ext uri="{BB962C8B-B14F-4D97-AF65-F5344CB8AC3E}">
        <p14:creationId xmlns:p14="http://schemas.microsoft.com/office/powerpoint/2010/main" val="189405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199793"/>
            <a:ext cx="8339495"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cs typeface="Prompt Medium" pitchFamily="34" charset="-120"/>
              </a:rPr>
              <a:t>Team Hope Hospital Members</a:t>
            </a:r>
            <a:endParaRPr lang="en-US" sz="4400" dirty="0"/>
          </a:p>
        </p:txBody>
      </p:sp>
      <p:sp>
        <p:nvSpPr>
          <p:cNvPr id="12" name="Text 10"/>
          <p:cNvSpPr/>
          <p:nvPr/>
        </p:nvSpPr>
        <p:spPr>
          <a:xfrm>
            <a:off x="8032552" y="5093732"/>
            <a:ext cx="5724406" cy="402908"/>
          </a:xfrm>
          <a:prstGeom prst="rect">
            <a:avLst/>
          </a:prstGeom>
          <a:noFill/>
          <a:ln/>
        </p:spPr>
        <p:txBody>
          <a:bodyPr wrap="none" lIns="0" tIns="0" rIns="0" bIns="0" rtlCol="0" anchor="t"/>
          <a:lstStyle/>
          <a:p>
            <a:pPr algn="l">
              <a:lnSpc>
                <a:spcPts val="3150"/>
              </a:lnSpc>
              <a:buSzPct val="100000"/>
            </a:pPr>
            <a:endParaRPr lang="en-US" sz="1950" dirty="0"/>
          </a:p>
        </p:txBody>
      </p:sp>
      <p:grpSp>
        <p:nvGrpSpPr>
          <p:cNvPr id="3" name="Group 2">
            <a:extLst>
              <a:ext uri="{FF2B5EF4-FFF2-40B4-BE49-F238E27FC236}">
                <a16:creationId xmlns:a16="http://schemas.microsoft.com/office/drawing/2014/main" id="{F57D9F0A-67F3-D71B-F385-82E96D8CEFF8}"/>
              </a:ext>
            </a:extLst>
          </p:cNvPr>
          <p:cNvGrpSpPr/>
          <p:nvPr/>
        </p:nvGrpSpPr>
        <p:grpSpPr>
          <a:xfrm>
            <a:off x="992457" y="3066515"/>
            <a:ext cx="16796360" cy="2817842"/>
            <a:chOff x="670560" y="2116038"/>
            <a:chExt cx="12267414" cy="1468217"/>
          </a:xfrm>
        </p:grpSpPr>
        <p:sp>
          <p:nvSpPr>
            <p:cNvPr id="14" name="TextBox 13">
              <a:extLst>
                <a:ext uri="{FF2B5EF4-FFF2-40B4-BE49-F238E27FC236}">
                  <a16:creationId xmlns:a16="http://schemas.microsoft.com/office/drawing/2014/main" id="{BBC72F9A-57E3-9F38-BF2A-0A11DACEFD6E}"/>
                </a:ext>
              </a:extLst>
            </p:cNvPr>
            <p:cNvSpPr txBox="1"/>
            <p:nvPr/>
          </p:nvSpPr>
          <p:spPr>
            <a:xfrm>
              <a:off x="3803816" y="2417365"/>
              <a:ext cx="8339495" cy="244556"/>
            </a:xfrm>
            <a:prstGeom prst="rect">
              <a:avLst/>
            </a:prstGeom>
            <a:noFill/>
          </p:spPr>
          <p:txBody>
            <a:bodyPr wrap="square">
              <a:spAutoFit/>
            </a:bodyPr>
            <a:lstStyle/>
            <a:p>
              <a:pPr marL="0" indent="0">
                <a:lnSpc>
                  <a:spcPts val="2750"/>
                </a:lnSpc>
                <a:buNone/>
              </a:pPr>
              <a:r>
                <a:rPr lang="en-US" sz="2800" b="1" dirty="0">
                  <a:solidFill>
                    <a:srgbClr val="C6BFEE"/>
                  </a:solidFill>
                  <a:latin typeface="Prompt Medium" pitchFamily="34" charset="0"/>
                  <a:cs typeface="Prompt Medium" pitchFamily="34" charset="-120"/>
                </a:rPr>
                <a:t>Mustafa saied </a:t>
              </a:r>
              <a:endParaRPr lang="en-US" sz="2800" b="1" dirty="0"/>
            </a:p>
          </p:txBody>
        </p:sp>
        <p:sp>
          <p:nvSpPr>
            <p:cNvPr id="16" name="TextBox 15">
              <a:extLst>
                <a:ext uri="{FF2B5EF4-FFF2-40B4-BE49-F238E27FC236}">
                  <a16:creationId xmlns:a16="http://schemas.microsoft.com/office/drawing/2014/main" id="{3D0BB662-7F66-B5CF-022E-4ED4CC272D61}"/>
                </a:ext>
              </a:extLst>
            </p:cNvPr>
            <p:cNvSpPr txBox="1"/>
            <p:nvPr/>
          </p:nvSpPr>
          <p:spPr>
            <a:xfrm>
              <a:off x="670561" y="2116038"/>
              <a:ext cx="2363095" cy="431649"/>
            </a:xfrm>
            <a:prstGeom prst="rect">
              <a:avLst/>
            </a:prstGeom>
            <a:noFill/>
          </p:spPr>
          <p:txBody>
            <a:bodyPr wrap="square">
              <a:spAutoFit/>
            </a:bodyPr>
            <a:lstStyle/>
            <a:p>
              <a:pPr marL="0" indent="0">
                <a:lnSpc>
                  <a:spcPts val="2750"/>
                </a:lnSpc>
                <a:buNone/>
              </a:pPr>
              <a:r>
                <a:rPr lang="en-US" sz="2800" b="1" dirty="0">
                  <a:solidFill>
                    <a:srgbClr val="C6BFEE"/>
                  </a:solidFill>
                  <a:latin typeface="Prompt Medium" pitchFamily="34" charset="0"/>
                  <a:cs typeface="Prompt Medium" pitchFamily="34" charset="-120"/>
                </a:rPr>
                <a:t>Manar Mahmoud</a:t>
              </a:r>
              <a:endParaRPr lang="en-US" sz="2800" b="1" dirty="0"/>
            </a:p>
          </p:txBody>
        </p:sp>
        <p:sp>
          <p:nvSpPr>
            <p:cNvPr id="18" name="TextBox 17">
              <a:extLst>
                <a:ext uri="{FF2B5EF4-FFF2-40B4-BE49-F238E27FC236}">
                  <a16:creationId xmlns:a16="http://schemas.microsoft.com/office/drawing/2014/main" id="{C1C1AAA8-9F23-B6E2-FCE0-A4C7302BB199}"/>
                </a:ext>
              </a:extLst>
            </p:cNvPr>
            <p:cNvSpPr txBox="1"/>
            <p:nvPr/>
          </p:nvSpPr>
          <p:spPr>
            <a:xfrm>
              <a:off x="670561" y="2700660"/>
              <a:ext cx="2868706" cy="244556"/>
            </a:xfrm>
            <a:prstGeom prst="rect">
              <a:avLst/>
            </a:prstGeom>
            <a:noFill/>
          </p:spPr>
          <p:txBody>
            <a:bodyPr wrap="square">
              <a:spAutoFit/>
            </a:bodyPr>
            <a:lstStyle/>
            <a:p>
              <a:pPr marL="0" indent="0">
                <a:lnSpc>
                  <a:spcPts val="2750"/>
                </a:lnSpc>
                <a:buNone/>
              </a:pPr>
              <a:r>
                <a:rPr lang="en-US" sz="2800" b="1" dirty="0">
                  <a:solidFill>
                    <a:srgbClr val="C6BFEE"/>
                  </a:solidFill>
                  <a:latin typeface="Prompt Medium" pitchFamily="34" charset="0"/>
                  <a:cs typeface="Prompt Medium" pitchFamily="34" charset="-120"/>
                </a:rPr>
                <a:t>Hend Mossad</a:t>
              </a:r>
              <a:endParaRPr lang="en-US" sz="2800" b="1" dirty="0"/>
            </a:p>
          </p:txBody>
        </p:sp>
        <p:sp>
          <p:nvSpPr>
            <p:cNvPr id="20" name="TextBox 19">
              <a:extLst>
                <a:ext uri="{FF2B5EF4-FFF2-40B4-BE49-F238E27FC236}">
                  <a16:creationId xmlns:a16="http://schemas.microsoft.com/office/drawing/2014/main" id="{DF882AC1-3FD5-5E34-364B-D9AFF4283182}"/>
                </a:ext>
              </a:extLst>
            </p:cNvPr>
            <p:cNvSpPr txBox="1"/>
            <p:nvPr/>
          </p:nvSpPr>
          <p:spPr>
            <a:xfrm>
              <a:off x="3803816" y="3163045"/>
              <a:ext cx="9134158" cy="244556"/>
            </a:xfrm>
            <a:prstGeom prst="rect">
              <a:avLst/>
            </a:prstGeom>
            <a:noFill/>
          </p:spPr>
          <p:txBody>
            <a:bodyPr wrap="square">
              <a:spAutoFit/>
            </a:bodyPr>
            <a:lstStyle/>
            <a:p>
              <a:pPr marL="0" indent="0">
                <a:lnSpc>
                  <a:spcPts val="2750"/>
                </a:lnSpc>
                <a:buNone/>
              </a:pPr>
              <a:r>
                <a:rPr lang="en-US" sz="2800" b="1" dirty="0">
                  <a:solidFill>
                    <a:srgbClr val="C6BFEE"/>
                  </a:solidFill>
                  <a:latin typeface="Prompt Medium" pitchFamily="34" charset="0"/>
                  <a:cs typeface="Prompt Medium" pitchFamily="34" charset="-120"/>
                </a:rPr>
                <a:t>Youssef Ashraf</a:t>
              </a:r>
              <a:endParaRPr lang="en-US" sz="2800" b="1" dirty="0"/>
            </a:p>
          </p:txBody>
        </p:sp>
        <p:sp>
          <p:nvSpPr>
            <p:cNvPr id="21" name="TextBox 20">
              <a:extLst>
                <a:ext uri="{FF2B5EF4-FFF2-40B4-BE49-F238E27FC236}">
                  <a16:creationId xmlns:a16="http://schemas.microsoft.com/office/drawing/2014/main" id="{805FF017-D4AB-A6BF-66AF-A05EC1DBECD8}"/>
                </a:ext>
              </a:extLst>
            </p:cNvPr>
            <p:cNvSpPr txBox="1"/>
            <p:nvPr/>
          </p:nvSpPr>
          <p:spPr>
            <a:xfrm>
              <a:off x="670560" y="3339699"/>
              <a:ext cx="2470673" cy="244556"/>
            </a:xfrm>
            <a:prstGeom prst="rect">
              <a:avLst/>
            </a:prstGeom>
            <a:noFill/>
          </p:spPr>
          <p:txBody>
            <a:bodyPr wrap="square">
              <a:spAutoFit/>
            </a:bodyPr>
            <a:lstStyle/>
            <a:p>
              <a:pPr marL="0" indent="0">
                <a:lnSpc>
                  <a:spcPts val="2750"/>
                </a:lnSpc>
                <a:buNone/>
              </a:pPr>
              <a:r>
                <a:rPr lang="en-US" sz="2800" b="1" dirty="0">
                  <a:solidFill>
                    <a:srgbClr val="C6BFEE"/>
                  </a:solidFill>
                  <a:latin typeface="Prompt Medium" pitchFamily="34" charset="0"/>
                  <a:cs typeface="Prompt Medium" pitchFamily="34" charset="-120"/>
                </a:rPr>
                <a:t>Shahd Soliman</a:t>
              </a:r>
              <a:endParaRPr lang="en-US" sz="2800" b="1"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1199793"/>
            <a:ext cx="8339495"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Introduction and Key Features</a:t>
            </a:r>
            <a:endParaRPr lang="en-US" sz="4400" dirty="0"/>
          </a:p>
        </p:txBody>
      </p:sp>
      <p:sp>
        <p:nvSpPr>
          <p:cNvPr id="3" name="Text 1"/>
          <p:cNvSpPr/>
          <p:nvPr/>
        </p:nvSpPr>
        <p:spPr>
          <a:xfrm>
            <a:off x="881063" y="2528292"/>
            <a:ext cx="3295531"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Streamlining Operations</a:t>
            </a:r>
            <a:endParaRPr lang="en-US" sz="2200" dirty="0"/>
          </a:p>
        </p:txBody>
      </p:sp>
      <p:sp>
        <p:nvSpPr>
          <p:cNvPr id="4" name="Text 2"/>
          <p:cNvSpPr/>
          <p:nvPr/>
        </p:nvSpPr>
        <p:spPr>
          <a:xfrm>
            <a:off x="881063" y="3129677"/>
            <a:ext cx="6127075"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Hospital Management System (HMS) is designed to streamline hospital operations by automating tasks, reducing manual errors, and improving communication.</a:t>
            </a:r>
            <a:endParaRPr lang="en-US" sz="1950" dirty="0"/>
          </a:p>
        </p:txBody>
      </p:sp>
      <p:sp>
        <p:nvSpPr>
          <p:cNvPr id="5" name="Text 3"/>
          <p:cNvSpPr/>
          <p:nvPr/>
        </p:nvSpPr>
        <p:spPr>
          <a:xfrm>
            <a:off x="881063" y="4590098"/>
            <a:ext cx="3109555"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Enhanced Patient Care</a:t>
            </a:r>
            <a:endParaRPr lang="en-US" sz="2200" dirty="0"/>
          </a:p>
        </p:txBody>
      </p:sp>
      <p:sp>
        <p:nvSpPr>
          <p:cNvPr id="6" name="Text 4"/>
          <p:cNvSpPr/>
          <p:nvPr/>
        </p:nvSpPr>
        <p:spPr>
          <a:xfrm>
            <a:off x="881063" y="5191482"/>
            <a:ext cx="6127075" cy="1611630"/>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HMS empowers patients by providing them with greater control over their healthcare journey, allowing them to access essential information and manage their appointments with ease.</a:t>
            </a:r>
            <a:endParaRPr lang="en-US" sz="1950" dirty="0"/>
          </a:p>
        </p:txBody>
      </p:sp>
      <p:sp>
        <p:nvSpPr>
          <p:cNvPr id="7" name="Text 5"/>
          <p:cNvSpPr/>
          <p:nvPr/>
        </p:nvSpPr>
        <p:spPr>
          <a:xfrm>
            <a:off x="7629882" y="2528292"/>
            <a:ext cx="2797373"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Key Features</a:t>
            </a:r>
            <a:endParaRPr lang="en-US" sz="2200" dirty="0"/>
          </a:p>
        </p:txBody>
      </p:sp>
      <p:sp>
        <p:nvSpPr>
          <p:cNvPr id="8" name="Text 6"/>
          <p:cNvSpPr/>
          <p:nvPr/>
        </p:nvSpPr>
        <p:spPr>
          <a:xfrm>
            <a:off x="8032552" y="3129677"/>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Doctor Directory</a:t>
            </a:r>
            <a:endParaRPr lang="en-US" sz="1950" dirty="0"/>
          </a:p>
        </p:txBody>
      </p:sp>
      <p:sp>
        <p:nvSpPr>
          <p:cNvPr id="9" name="Text 7"/>
          <p:cNvSpPr/>
          <p:nvPr/>
        </p:nvSpPr>
        <p:spPr>
          <a:xfrm>
            <a:off x="8032552" y="3620691"/>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Department Overview</a:t>
            </a:r>
            <a:endParaRPr lang="en-US" sz="1950" dirty="0"/>
          </a:p>
        </p:txBody>
      </p:sp>
      <p:sp>
        <p:nvSpPr>
          <p:cNvPr id="10" name="Text 8"/>
          <p:cNvSpPr/>
          <p:nvPr/>
        </p:nvSpPr>
        <p:spPr>
          <a:xfrm>
            <a:off x="8032552" y="4111704"/>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Appointment Booking</a:t>
            </a:r>
            <a:endParaRPr lang="en-US" sz="1950" dirty="0"/>
          </a:p>
        </p:txBody>
      </p:sp>
      <p:sp>
        <p:nvSpPr>
          <p:cNvPr id="11" name="Text 9"/>
          <p:cNvSpPr/>
          <p:nvPr/>
        </p:nvSpPr>
        <p:spPr>
          <a:xfrm>
            <a:off x="8032552" y="4602718"/>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Patient Accounts</a:t>
            </a:r>
            <a:endParaRPr lang="en-US" sz="1950" dirty="0"/>
          </a:p>
        </p:txBody>
      </p:sp>
      <p:sp>
        <p:nvSpPr>
          <p:cNvPr id="12" name="Text 10"/>
          <p:cNvSpPr/>
          <p:nvPr/>
        </p:nvSpPr>
        <p:spPr>
          <a:xfrm>
            <a:off x="8032552" y="5093732"/>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Payment Integration</a:t>
            </a:r>
            <a:endParaRPr lang="en-US" sz="1950" dirty="0"/>
          </a:p>
        </p:txBody>
      </p:sp>
    </p:spTree>
    <p:extLst>
      <p:ext uri="{BB962C8B-B14F-4D97-AF65-F5344CB8AC3E}">
        <p14:creationId xmlns:p14="http://schemas.microsoft.com/office/powerpoint/2010/main" val="1154950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8" name="Text 0"/>
          <p:cNvSpPr/>
          <p:nvPr/>
        </p:nvSpPr>
        <p:spPr>
          <a:xfrm>
            <a:off x="676037" y="531138"/>
            <a:ext cx="6177796" cy="536496"/>
          </a:xfrm>
          <a:prstGeom prst="rect">
            <a:avLst/>
          </a:prstGeom>
          <a:noFill/>
          <a:ln/>
        </p:spPr>
        <p:txBody>
          <a:bodyPr wrap="none" lIns="0" tIns="0" rIns="0" bIns="0" rtlCol="0" anchor="t"/>
          <a:lstStyle/>
          <a:p>
            <a:pPr marL="0" indent="0">
              <a:lnSpc>
                <a:spcPts val="5500"/>
              </a:lnSpc>
              <a:buNone/>
            </a:pPr>
            <a:r>
              <a:rPr lang="en-US" sz="3600" dirty="0">
                <a:solidFill>
                  <a:srgbClr val="C6BFEE"/>
                </a:solidFill>
                <a:latin typeface="Prompt Medium" pitchFamily="34" charset="0"/>
                <a:ea typeface="Prompt Medium" pitchFamily="34" charset="-122"/>
                <a:cs typeface="Prompt Medium" pitchFamily="34" charset="-120"/>
              </a:rPr>
              <a:t>Component of HMS</a:t>
            </a:r>
            <a:endParaRPr lang="en-US" sz="3600" dirty="0"/>
          </a:p>
        </p:txBody>
      </p:sp>
      <p:sp>
        <p:nvSpPr>
          <p:cNvPr id="9" name="TextBox 8">
            <a:extLst>
              <a:ext uri="{FF2B5EF4-FFF2-40B4-BE49-F238E27FC236}">
                <a16:creationId xmlns:a16="http://schemas.microsoft.com/office/drawing/2014/main" id="{9AE21323-6624-770A-524A-FEAF5EFF3F4E}"/>
              </a:ext>
            </a:extLst>
          </p:cNvPr>
          <p:cNvSpPr txBox="1"/>
          <p:nvPr/>
        </p:nvSpPr>
        <p:spPr>
          <a:xfrm>
            <a:off x="787078" y="1655180"/>
            <a:ext cx="12952071" cy="1015663"/>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solidFill>
                  <a:srgbClr val="DAD8E9"/>
                </a:solidFill>
                <a:latin typeface="Mukta Light" pitchFamily="34" charset="0"/>
                <a:ea typeface="Mukta Light" pitchFamily="34" charset="-122"/>
                <a:cs typeface="Mukta Light" pitchFamily="34" charset="-120"/>
              </a:rPr>
              <a:t>Patient Management</a:t>
            </a:r>
            <a:r>
              <a:rPr lang="en-US" sz="2400" dirty="0">
                <a:solidFill>
                  <a:srgbClr val="DAD8E9"/>
                </a:solidFill>
                <a:latin typeface="Mukta Light" pitchFamily="34" charset="0"/>
                <a:ea typeface="Mukta Light" pitchFamily="34" charset="-122"/>
                <a:cs typeface="Mukta Light" pitchFamily="34" charset="-120"/>
              </a:rPr>
              <a:t>: </a:t>
            </a:r>
            <a:r>
              <a:rPr lang="en-US" sz="1800" dirty="0">
                <a:solidFill>
                  <a:srgbClr val="DAD8E9"/>
                </a:solidFill>
                <a:latin typeface="Mukta Light" pitchFamily="34" charset="0"/>
                <a:ea typeface="Mukta Light" pitchFamily="34" charset="-122"/>
                <a:cs typeface="Mukta Light" pitchFamily="34" charset="-120"/>
              </a:rPr>
              <a:t>Manages patient details and Appointment.</a:t>
            </a:r>
            <a:endParaRPr lang="en-US" sz="1800" dirty="0"/>
          </a:p>
          <a:p>
            <a:r>
              <a:rPr lang="en-US" sz="1800" dirty="0">
                <a:solidFill>
                  <a:srgbClr val="DAD8E9"/>
                </a:solidFill>
                <a:latin typeface="Mukta Light" pitchFamily="34" charset="0"/>
                <a:ea typeface="Mukta Light" pitchFamily="34" charset="-122"/>
                <a:cs typeface="Mukta Light" pitchFamily="34" charset="-120"/>
              </a:rPr>
              <a:t> Provides quick access to records, improving care</a:t>
            </a:r>
            <a:endParaRPr lang="en-US" sz="1800" dirty="0"/>
          </a:p>
          <a:p>
            <a:endParaRPr lang="en-US" dirty="0"/>
          </a:p>
        </p:txBody>
      </p:sp>
      <p:sp>
        <p:nvSpPr>
          <p:cNvPr id="10" name="Text 0"/>
          <p:cNvSpPr/>
          <p:nvPr/>
        </p:nvSpPr>
        <p:spPr>
          <a:xfrm>
            <a:off x="1471372" y="3888224"/>
            <a:ext cx="12868275"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1" name="Text 1"/>
          <p:cNvSpPr/>
          <p:nvPr/>
        </p:nvSpPr>
        <p:spPr>
          <a:xfrm>
            <a:off x="1283732" y="4341376"/>
            <a:ext cx="12465606" cy="402908"/>
          </a:xfrm>
          <a:prstGeom prst="rect">
            <a:avLst/>
          </a:prstGeom>
          <a:noFill/>
          <a:ln/>
        </p:spPr>
        <p:txBody>
          <a:bodyPr wrap="none" lIns="0" tIns="0" rIns="0" bIns="0" rtlCol="0" anchor="t"/>
          <a:lstStyle/>
          <a:p>
            <a:pPr marL="342900" indent="-342900" algn="l">
              <a:lnSpc>
                <a:spcPts val="3150"/>
              </a:lnSpc>
              <a:buSzPct val="100000"/>
              <a:buChar char="•"/>
            </a:pPr>
            <a:endParaRPr lang="en-US" sz="1950" dirty="0"/>
          </a:p>
        </p:txBody>
      </p:sp>
      <p:sp>
        <p:nvSpPr>
          <p:cNvPr id="13" name="TextBox 12">
            <a:extLst>
              <a:ext uri="{FF2B5EF4-FFF2-40B4-BE49-F238E27FC236}">
                <a16:creationId xmlns:a16="http://schemas.microsoft.com/office/drawing/2014/main" id="{D64C9A72-0252-4F75-9F2C-81B00FD6BDB9}"/>
              </a:ext>
            </a:extLst>
          </p:cNvPr>
          <p:cNvSpPr txBox="1"/>
          <p:nvPr/>
        </p:nvSpPr>
        <p:spPr>
          <a:xfrm>
            <a:off x="787075" y="3254390"/>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Appointment Scheduling</a:t>
            </a:r>
            <a:r>
              <a:rPr lang="en-US" sz="2400" dirty="0">
                <a:solidFill>
                  <a:srgbClr val="DAD8E9"/>
                </a:solidFill>
                <a:latin typeface="Mukta Light" pitchFamily="34" charset="0"/>
                <a:ea typeface="Mukta Light" pitchFamily="34" charset="-122"/>
                <a:cs typeface="Mukta Light" pitchFamily="34" charset="-120"/>
              </a:rPr>
              <a:t>: Facilitates booking and managing appointments.</a:t>
            </a:r>
          </a:p>
          <a:p>
            <a:pPr>
              <a:lnSpc>
                <a:spcPts val="3150"/>
              </a:lnSpc>
            </a:pPr>
            <a:r>
              <a:rPr lang="en-US" sz="2400" dirty="0">
                <a:solidFill>
                  <a:srgbClr val="DAD8E9"/>
                </a:solidFill>
                <a:latin typeface="Mukta Light" pitchFamily="34" charset="0"/>
                <a:ea typeface="Mukta Light" pitchFamily="34" charset="-122"/>
                <a:cs typeface="Mukta Light" pitchFamily="34" charset="-120"/>
              </a:rPr>
              <a:t>Simplifies the process for patients and staff</a:t>
            </a:r>
            <a:endParaRPr lang="en-US" sz="2400" dirty="0"/>
          </a:p>
        </p:txBody>
      </p:sp>
      <p:sp>
        <p:nvSpPr>
          <p:cNvPr id="14" name="TextBox 13">
            <a:extLst>
              <a:ext uri="{FF2B5EF4-FFF2-40B4-BE49-F238E27FC236}">
                <a16:creationId xmlns:a16="http://schemas.microsoft.com/office/drawing/2014/main" id="{68A16869-6BA8-E2EE-ACC7-A2A80F061F84}"/>
              </a:ext>
            </a:extLst>
          </p:cNvPr>
          <p:cNvSpPr txBox="1"/>
          <p:nvPr/>
        </p:nvSpPr>
        <p:spPr>
          <a:xfrm>
            <a:off x="787074" y="4883710"/>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Medical Records Management</a:t>
            </a:r>
            <a:r>
              <a:rPr lang="en-US" sz="2400" dirty="0">
                <a:solidFill>
                  <a:srgbClr val="DAD8E9"/>
                </a:solidFill>
                <a:latin typeface="Mukta Light" pitchFamily="34" charset="0"/>
                <a:ea typeface="Mukta Light" pitchFamily="34" charset="-122"/>
                <a:cs typeface="Mukta Light" pitchFamily="34" charset="-120"/>
              </a:rPr>
              <a:t>: Stores diagnosis, treatments, and test results.</a:t>
            </a:r>
          </a:p>
          <a:p>
            <a:pPr>
              <a:lnSpc>
                <a:spcPts val="3150"/>
              </a:lnSpc>
            </a:pPr>
            <a:r>
              <a:rPr lang="en-US" sz="2400" dirty="0">
                <a:solidFill>
                  <a:srgbClr val="DAD8E9"/>
                </a:solidFill>
                <a:latin typeface="Mukta Light" pitchFamily="34" charset="0"/>
                <a:ea typeface="Mukta Light" pitchFamily="34" charset="-122"/>
                <a:cs typeface="Mukta Light" pitchFamily="34" charset="-120"/>
              </a:rPr>
              <a:t>Allows real-time access to medical data.</a:t>
            </a:r>
            <a:endParaRPr lang="en-US" sz="2400" dirty="0"/>
          </a:p>
        </p:txBody>
      </p:sp>
      <p:sp>
        <p:nvSpPr>
          <p:cNvPr id="15" name="TextBox 14">
            <a:extLst>
              <a:ext uri="{FF2B5EF4-FFF2-40B4-BE49-F238E27FC236}">
                <a16:creationId xmlns:a16="http://schemas.microsoft.com/office/drawing/2014/main" id="{39E02C43-F87C-EC3E-D33B-50CF83DD22EF}"/>
              </a:ext>
            </a:extLst>
          </p:cNvPr>
          <p:cNvSpPr txBox="1"/>
          <p:nvPr/>
        </p:nvSpPr>
        <p:spPr>
          <a:xfrm>
            <a:off x="787076" y="6538779"/>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Billing &amp; Invoicing</a:t>
            </a:r>
            <a:r>
              <a:rPr lang="en-US" sz="2400" dirty="0">
                <a:solidFill>
                  <a:srgbClr val="DAD8E9"/>
                </a:solidFill>
                <a:latin typeface="Mukta Light" pitchFamily="34" charset="0"/>
                <a:ea typeface="Mukta Light" pitchFamily="34" charset="-122"/>
                <a:cs typeface="Mukta Light" pitchFamily="34" charset="-120"/>
              </a:rPr>
              <a:t>: Manages payments and invoicing.</a:t>
            </a:r>
          </a:p>
          <a:p>
            <a:pPr>
              <a:lnSpc>
                <a:spcPts val="3150"/>
              </a:lnSpc>
            </a:pPr>
            <a:r>
              <a:rPr lang="en-US" sz="2400" dirty="0">
                <a:solidFill>
                  <a:srgbClr val="DAD8E9"/>
                </a:solidFill>
                <a:latin typeface="Mukta Light" pitchFamily="34" charset="0"/>
                <a:ea typeface="Mukta Light" pitchFamily="34" charset="-122"/>
                <a:cs typeface="Mukta Light" pitchFamily="34" charset="-120"/>
              </a:rPr>
              <a:t>Streamlines payment processes and ensures accuracy.</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7321" y="1012865"/>
            <a:ext cx="7305437" cy="556260"/>
          </a:xfrm>
          <a:prstGeom prst="rect">
            <a:avLst/>
          </a:prstGeom>
          <a:noFill/>
          <a:ln/>
        </p:spPr>
        <p:txBody>
          <a:bodyPr wrap="none" lIns="0" tIns="0" rIns="0" bIns="0" rtlCol="0" anchor="t"/>
          <a:lstStyle/>
          <a:p>
            <a:pPr marL="0" indent="0">
              <a:lnSpc>
                <a:spcPts val="4350"/>
              </a:lnSpc>
              <a:buNone/>
            </a:pPr>
            <a:r>
              <a:rPr lang="en-US" sz="3500" dirty="0">
                <a:solidFill>
                  <a:srgbClr val="C6BFEE"/>
                </a:solidFill>
                <a:latin typeface="Prompt Medium" pitchFamily="34" charset="0"/>
                <a:ea typeface="Prompt Medium" pitchFamily="34" charset="-122"/>
                <a:cs typeface="Prompt Medium" pitchFamily="34" charset="-120"/>
              </a:rPr>
              <a:t>Tools and Technologies Overview</a:t>
            </a:r>
            <a:endParaRPr lang="en-US" sz="3500" dirty="0"/>
          </a:p>
        </p:txBody>
      </p:sp>
      <p:sp>
        <p:nvSpPr>
          <p:cNvPr id="4" name="Shape 1"/>
          <p:cNvSpPr/>
          <p:nvPr/>
        </p:nvSpPr>
        <p:spPr>
          <a:xfrm>
            <a:off x="6187321" y="2094786"/>
            <a:ext cx="450533" cy="450533"/>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5" name="Text 2"/>
          <p:cNvSpPr/>
          <p:nvPr/>
        </p:nvSpPr>
        <p:spPr>
          <a:xfrm>
            <a:off x="6362581" y="2186464"/>
            <a:ext cx="99893"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1</a:t>
            </a:r>
            <a:endParaRPr lang="en-US" sz="2100" dirty="0"/>
          </a:p>
        </p:txBody>
      </p:sp>
      <p:sp>
        <p:nvSpPr>
          <p:cNvPr id="6" name="Text 3"/>
          <p:cNvSpPr/>
          <p:nvPr/>
        </p:nvSpPr>
        <p:spPr>
          <a:xfrm>
            <a:off x="6838117" y="2094786"/>
            <a:ext cx="2877622"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Development Environment</a:t>
            </a:r>
            <a:endParaRPr lang="en-US" sz="1750" dirty="0"/>
          </a:p>
        </p:txBody>
      </p:sp>
      <p:sp>
        <p:nvSpPr>
          <p:cNvPr id="7" name="Text 4"/>
          <p:cNvSpPr/>
          <p:nvPr/>
        </p:nvSpPr>
        <p:spPr>
          <a:xfrm>
            <a:off x="7038380" y="2453521"/>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Visual Studio 2022 provided a robust environment for coding, debugging, and managing the project.</a:t>
            </a:r>
            <a:endParaRPr lang="en-US" sz="1250" dirty="0"/>
          </a:p>
        </p:txBody>
      </p:sp>
      <p:sp>
        <p:nvSpPr>
          <p:cNvPr id="8" name="Shape 5"/>
          <p:cNvSpPr/>
          <p:nvPr/>
        </p:nvSpPr>
        <p:spPr>
          <a:xfrm>
            <a:off x="10158532" y="2094786"/>
            <a:ext cx="450533" cy="450533"/>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9" name="Text 6"/>
          <p:cNvSpPr/>
          <p:nvPr/>
        </p:nvSpPr>
        <p:spPr>
          <a:xfrm>
            <a:off x="10305693" y="2186464"/>
            <a:ext cx="156210"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2</a:t>
            </a:r>
            <a:endParaRPr lang="en-US" sz="2100" dirty="0"/>
          </a:p>
        </p:txBody>
      </p:sp>
      <p:sp>
        <p:nvSpPr>
          <p:cNvPr id="10" name="Text 7"/>
          <p:cNvSpPr/>
          <p:nvPr/>
        </p:nvSpPr>
        <p:spPr>
          <a:xfrm>
            <a:off x="10809327" y="2094786"/>
            <a:ext cx="254258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Back-End Development</a:t>
            </a:r>
            <a:endParaRPr lang="en-US" sz="1750" dirty="0"/>
          </a:p>
        </p:txBody>
      </p:sp>
      <p:sp>
        <p:nvSpPr>
          <p:cNvPr id="11" name="Text 8"/>
          <p:cNvSpPr/>
          <p:nvPr/>
        </p:nvSpPr>
        <p:spPr>
          <a:xfrm>
            <a:off x="10809327" y="2493050"/>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C# enabled the development of a secure and scalable server-side application for handling data and processing requests.</a:t>
            </a:r>
            <a:endParaRPr lang="en-US" sz="1250" dirty="0"/>
          </a:p>
        </p:txBody>
      </p:sp>
      <p:sp>
        <p:nvSpPr>
          <p:cNvPr id="12" name="Shape 9"/>
          <p:cNvSpPr/>
          <p:nvPr/>
        </p:nvSpPr>
        <p:spPr>
          <a:xfrm>
            <a:off x="6187321" y="3687604"/>
            <a:ext cx="450533" cy="450533"/>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3" name="Text 10"/>
          <p:cNvSpPr/>
          <p:nvPr/>
        </p:nvSpPr>
        <p:spPr>
          <a:xfrm>
            <a:off x="6335078" y="3779282"/>
            <a:ext cx="154900"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3</a:t>
            </a:r>
            <a:endParaRPr lang="en-US" sz="2100" dirty="0"/>
          </a:p>
        </p:txBody>
      </p:sp>
      <p:sp>
        <p:nvSpPr>
          <p:cNvPr id="14" name="Text 11"/>
          <p:cNvSpPr/>
          <p:nvPr/>
        </p:nvSpPr>
        <p:spPr>
          <a:xfrm>
            <a:off x="6838117" y="3687604"/>
            <a:ext cx="258449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Front-End Development</a:t>
            </a:r>
            <a:endParaRPr lang="en-US" sz="1750" dirty="0"/>
          </a:p>
        </p:txBody>
      </p:sp>
      <p:sp>
        <p:nvSpPr>
          <p:cNvPr id="15" name="Text 12"/>
          <p:cNvSpPr/>
          <p:nvPr/>
        </p:nvSpPr>
        <p:spPr>
          <a:xfrm>
            <a:off x="6838117" y="4085868"/>
            <a:ext cx="3120152" cy="1025366"/>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Bootstrap were used to create a user-friendly and visually appealing interface, ensuring a smooth and intuitive user experience.</a:t>
            </a:r>
            <a:endParaRPr lang="en-US" sz="1250" dirty="0"/>
          </a:p>
        </p:txBody>
      </p:sp>
      <p:sp>
        <p:nvSpPr>
          <p:cNvPr id="16" name="Shape 13"/>
          <p:cNvSpPr/>
          <p:nvPr/>
        </p:nvSpPr>
        <p:spPr>
          <a:xfrm>
            <a:off x="10158532" y="3687604"/>
            <a:ext cx="450533" cy="450533"/>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7" name="Text 14"/>
          <p:cNvSpPr/>
          <p:nvPr/>
        </p:nvSpPr>
        <p:spPr>
          <a:xfrm>
            <a:off x="10302478" y="3779282"/>
            <a:ext cx="162639"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4</a:t>
            </a:r>
            <a:endParaRPr lang="en-US" sz="2100" dirty="0"/>
          </a:p>
        </p:txBody>
      </p:sp>
      <p:sp>
        <p:nvSpPr>
          <p:cNvPr id="18" name="Text 15"/>
          <p:cNvSpPr/>
          <p:nvPr/>
        </p:nvSpPr>
        <p:spPr>
          <a:xfrm>
            <a:off x="10809327" y="3687604"/>
            <a:ext cx="248793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Database Management</a:t>
            </a:r>
            <a:endParaRPr lang="en-US" sz="1750" dirty="0"/>
          </a:p>
        </p:txBody>
      </p:sp>
      <p:sp>
        <p:nvSpPr>
          <p:cNvPr id="19" name="Text 16"/>
          <p:cNvSpPr/>
          <p:nvPr/>
        </p:nvSpPr>
        <p:spPr>
          <a:xfrm>
            <a:off x="10809327" y="4085868"/>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SQL Server provided a powerful and reliable platform for managing data, ensuring data integrity and high performance.</a:t>
            </a:r>
            <a:endParaRPr lang="en-US" sz="1250" dirty="0"/>
          </a:p>
        </p:txBody>
      </p:sp>
      <p:sp>
        <p:nvSpPr>
          <p:cNvPr id="20" name="Shape 17"/>
          <p:cNvSpPr/>
          <p:nvPr/>
        </p:nvSpPr>
        <p:spPr>
          <a:xfrm>
            <a:off x="6187321" y="5536763"/>
            <a:ext cx="450533" cy="450533"/>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21" name="Text 18"/>
          <p:cNvSpPr/>
          <p:nvPr/>
        </p:nvSpPr>
        <p:spPr>
          <a:xfrm>
            <a:off x="6335554" y="5628442"/>
            <a:ext cx="154067"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5</a:t>
            </a:r>
            <a:endParaRPr lang="en-US" sz="2100" dirty="0"/>
          </a:p>
        </p:txBody>
      </p:sp>
      <p:sp>
        <p:nvSpPr>
          <p:cNvPr id="22" name="Text 19"/>
          <p:cNvSpPr/>
          <p:nvPr/>
        </p:nvSpPr>
        <p:spPr>
          <a:xfrm>
            <a:off x="6838117" y="5536763"/>
            <a:ext cx="2225159" cy="278130"/>
          </a:xfrm>
          <a:prstGeom prst="rect">
            <a:avLst/>
          </a:prstGeom>
          <a:noFill/>
          <a:ln/>
        </p:spPr>
        <p:txBody>
          <a:bodyPr wrap="none" lIns="0" tIns="0" rIns="0" bIns="0" rtlCol="0" anchor="t"/>
          <a:lstStyle/>
          <a:p>
            <a:pPr marL="0" indent="0">
              <a:lnSpc>
                <a:spcPts val="2150"/>
              </a:lnSpc>
              <a:buNone/>
            </a:pPr>
            <a:r>
              <a:rPr lang="en-US" sz="1750" b="1" dirty="0">
                <a:solidFill>
                  <a:srgbClr val="DAD8E9"/>
                </a:solidFill>
                <a:latin typeface="Prompt Medium" pitchFamily="34" charset="0"/>
                <a:ea typeface="Prompt Medium" pitchFamily="34" charset="-122"/>
                <a:cs typeface="Prompt Medium" pitchFamily="34" charset="-120"/>
              </a:rPr>
              <a:t>Interactivity</a:t>
            </a:r>
            <a:endParaRPr lang="en-US" sz="1750" dirty="0"/>
          </a:p>
        </p:txBody>
      </p:sp>
      <p:sp>
        <p:nvSpPr>
          <p:cNvPr id="23" name="Text 20"/>
          <p:cNvSpPr/>
          <p:nvPr/>
        </p:nvSpPr>
        <p:spPr>
          <a:xfrm>
            <a:off x="6838117" y="5935028"/>
            <a:ext cx="3120152" cy="1025366"/>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We incorporated</a:t>
            </a:r>
            <a:r>
              <a:rPr lang="en-US" sz="1250" b="1" dirty="0">
                <a:solidFill>
                  <a:srgbClr val="DAD8E9"/>
                </a:solidFill>
                <a:latin typeface="Mukta Light" pitchFamily="34" charset="0"/>
                <a:ea typeface="Mukta Light" pitchFamily="34" charset="-122"/>
                <a:cs typeface="Mukta Light" pitchFamily="34" charset="-120"/>
              </a:rPr>
              <a:t> JavaScript</a:t>
            </a:r>
            <a:r>
              <a:rPr lang="en-US" sz="1250" dirty="0">
                <a:solidFill>
                  <a:srgbClr val="DAD8E9"/>
                </a:solidFill>
                <a:latin typeface="Mukta Light" pitchFamily="34" charset="0"/>
                <a:ea typeface="Mukta Light" pitchFamily="34" charset="-122"/>
                <a:cs typeface="Mukta Light" pitchFamily="34" charset="-120"/>
              </a:rPr>
              <a:t> to add interactive elements to the front-end, improving user experience and</a:t>
            </a:r>
            <a:r>
              <a:rPr lang="en-US" sz="1250" b="1" dirty="0">
                <a:solidFill>
                  <a:srgbClr val="DAD8E9"/>
                </a:solidFill>
                <a:latin typeface="Mukta Light" pitchFamily="34" charset="0"/>
                <a:ea typeface="Mukta Light" pitchFamily="34" charset="-122"/>
                <a:cs typeface="Mukta Light" pitchFamily="34" charset="-120"/>
              </a:rPr>
              <a:t> enabling dynamic page updates without needing full page reloads.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6E320CE4-352F-9ACF-E442-4348CD5FE0F1}"/>
              </a:ext>
            </a:extLst>
          </p:cNvPr>
          <p:cNvSpPr/>
          <p:nvPr/>
        </p:nvSpPr>
        <p:spPr>
          <a:xfrm>
            <a:off x="580121" y="76265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System Design: ERD</a:t>
            </a:r>
            <a:endParaRPr lang="en-US" sz="4400" dirty="0"/>
          </a:p>
        </p:txBody>
      </p:sp>
      <p:sp>
        <p:nvSpPr>
          <p:cNvPr id="6" name="Text 1">
            <a:extLst>
              <a:ext uri="{FF2B5EF4-FFF2-40B4-BE49-F238E27FC236}">
                <a16:creationId xmlns:a16="http://schemas.microsoft.com/office/drawing/2014/main" id="{DB59663A-2FF7-6AA3-4246-071229D3E9B2}"/>
              </a:ext>
            </a:extLst>
          </p:cNvPr>
          <p:cNvSpPr/>
          <p:nvPr/>
        </p:nvSpPr>
        <p:spPr>
          <a:xfrm>
            <a:off x="545399" y="1985334"/>
            <a:ext cx="7406410"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An ERD, or Entity-Relationship Diagram, is a visual representation of the data structure of the HMS. The ERD depicts entities, which represent data objects, and relationships between them. It helps in designing a well-organized and efficient database structure by illustrating how different parts of the HMS interact.</a:t>
            </a:r>
            <a:endParaRPr lang="en-US" sz="1950" dirty="0"/>
          </a:p>
        </p:txBody>
      </p:sp>
      <p:sp>
        <p:nvSpPr>
          <p:cNvPr id="7" name="Text 2">
            <a:extLst>
              <a:ext uri="{FF2B5EF4-FFF2-40B4-BE49-F238E27FC236}">
                <a16:creationId xmlns:a16="http://schemas.microsoft.com/office/drawing/2014/main" id="{7B42E515-C2E7-A1D8-AB27-DB9CF416C7B2}"/>
              </a:ext>
            </a:extLst>
          </p:cNvPr>
          <p:cNvSpPr/>
          <p:nvPr/>
        </p:nvSpPr>
        <p:spPr>
          <a:xfrm>
            <a:off x="545399" y="4699874"/>
            <a:ext cx="7070746" cy="1611630"/>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Each entity in the diagram is represented by a rectangle, and relationships between entities are depicted by lines connecting them. The lines indicate the type of relationship between entities, such as one-to-one, one-to-many, or many-to-many. The ERD is a valuable tool for understanding the data flow and relationships within the HMS, ensuring data integrity and efficiency.</a:t>
            </a:r>
            <a:endParaRPr lang="en-US" sz="1950" dirty="0"/>
          </a:p>
        </p:txBody>
      </p:sp>
      <p:pic>
        <p:nvPicPr>
          <p:cNvPr id="8" name="Picture 7">
            <a:extLst>
              <a:ext uri="{FF2B5EF4-FFF2-40B4-BE49-F238E27FC236}">
                <a16:creationId xmlns:a16="http://schemas.microsoft.com/office/drawing/2014/main" id="{766F3362-DE41-33FF-9B1D-0B5DC979ADCA}"/>
              </a:ext>
            </a:extLst>
          </p:cNvPr>
          <p:cNvPicPr>
            <a:picLocks noChangeAspect="1"/>
          </p:cNvPicPr>
          <p:nvPr/>
        </p:nvPicPr>
        <p:blipFill>
          <a:blip r:embed="rId3"/>
          <a:stretch>
            <a:fillRect/>
          </a:stretch>
        </p:blipFill>
        <p:spPr>
          <a:xfrm>
            <a:off x="7951809" y="2164466"/>
            <a:ext cx="6345536" cy="45107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1033" y="797719"/>
            <a:ext cx="4470083" cy="508754"/>
          </a:xfrm>
          <a:prstGeom prst="rect">
            <a:avLst/>
          </a:prstGeom>
          <a:noFill/>
          <a:ln/>
        </p:spPr>
        <p:txBody>
          <a:bodyPr wrap="none" lIns="0" tIns="0" rIns="0" bIns="0" rtlCol="0" anchor="t"/>
          <a:lstStyle/>
          <a:p>
            <a:pPr marL="0" indent="0">
              <a:lnSpc>
                <a:spcPts val="4000"/>
              </a:lnSpc>
              <a:buNone/>
            </a:pPr>
            <a:r>
              <a:rPr lang="en-US" sz="3200" dirty="0">
                <a:solidFill>
                  <a:srgbClr val="C6BFEE"/>
                </a:solidFill>
                <a:latin typeface="Prompt Medium" pitchFamily="34" charset="0"/>
                <a:ea typeface="Prompt Medium" pitchFamily="34" charset="-122"/>
                <a:cs typeface="Prompt Medium" pitchFamily="34" charset="-120"/>
              </a:rPr>
              <a:t>Description of Schema</a:t>
            </a:r>
            <a:endParaRPr lang="en-US" sz="3200" dirty="0"/>
          </a:p>
        </p:txBody>
      </p:sp>
      <p:sp>
        <p:nvSpPr>
          <p:cNvPr id="3" name="Shape 1"/>
          <p:cNvSpPr/>
          <p:nvPr/>
        </p:nvSpPr>
        <p:spPr>
          <a:xfrm>
            <a:off x="641033" y="187868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4" name="Text 2"/>
          <p:cNvSpPr/>
          <p:nvPr/>
        </p:nvSpPr>
        <p:spPr>
          <a:xfrm>
            <a:off x="801291" y="1962626"/>
            <a:ext cx="91440"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1</a:t>
            </a:r>
            <a:endParaRPr lang="en-US" sz="1900" dirty="0"/>
          </a:p>
        </p:txBody>
      </p:sp>
      <p:sp>
        <p:nvSpPr>
          <p:cNvPr id="5" name="Text 3"/>
          <p:cNvSpPr/>
          <p:nvPr/>
        </p:nvSpPr>
        <p:spPr>
          <a:xfrm>
            <a:off x="1236226" y="187868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Department</a:t>
            </a:r>
            <a:endParaRPr lang="en-US" sz="1600" dirty="0"/>
          </a:p>
        </p:txBody>
      </p:sp>
      <p:sp>
        <p:nvSpPr>
          <p:cNvPr id="6" name="Text 4"/>
          <p:cNvSpPr/>
          <p:nvPr/>
        </p:nvSpPr>
        <p:spPr>
          <a:xfrm>
            <a:off x="1236226" y="224289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Contains details about hospital departments, such as name, location, and description. It is linked to the Doctor table through a foreign key.</a:t>
            </a:r>
            <a:endParaRPr lang="en-US" sz="1400" dirty="0"/>
          </a:p>
        </p:txBody>
      </p:sp>
      <p:sp>
        <p:nvSpPr>
          <p:cNvPr id="7" name="Shape 5"/>
          <p:cNvSpPr/>
          <p:nvPr/>
        </p:nvSpPr>
        <p:spPr>
          <a:xfrm>
            <a:off x="7406759" y="187868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8" name="Text 6"/>
          <p:cNvSpPr/>
          <p:nvPr/>
        </p:nvSpPr>
        <p:spPr>
          <a:xfrm>
            <a:off x="7541300" y="1962626"/>
            <a:ext cx="142875"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2</a:t>
            </a:r>
            <a:endParaRPr lang="en-US" sz="1900" dirty="0"/>
          </a:p>
        </p:txBody>
      </p:sp>
      <p:sp>
        <p:nvSpPr>
          <p:cNvPr id="9" name="Text 7"/>
          <p:cNvSpPr/>
          <p:nvPr/>
        </p:nvSpPr>
        <p:spPr>
          <a:xfrm>
            <a:off x="8001952" y="187868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Doctor</a:t>
            </a:r>
            <a:endParaRPr lang="en-US" sz="1600" dirty="0"/>
          </a:p>
        </p:txBody>
      </p:sp>
      <p:sp>
        <p:nvSpPr>
          <p:cNvPr id="10" name="Text 8"/>
          <p:cNvSpPr/>
          <p:nvPr/>
        </p:nvSpPr>
        <p:spPr>
          <a:xfrm>
            <a:off x="8001952" y="2242899"/>
            <a:ext cx="5987415" cy="878681"/>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Stores information about doctors, including their name, address, salary, and department affiliation. It is linked to the Department table through a foreign key.</a:t>
            </a:r>
            <a:endParaRPr lang="en-US" sz="1400" dirty="0"/>
          </a:p>
        </p:txBody>
      </p:sp>
      <p:sp>
        <p:nvSpPr>
          <p:cNvPr id="11" name="Shape 9"/>
          <p:cNvSpPr/>
          <p:nvPr/>
        </p:nvSpPr>
        <p:spPr>
          <a:xfrm>
            <a:off x="641033" y="351067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2" name="Text 10"/>
          <p:cNvSpPr/>
          <p:nvPr/>
        </p:nvSpPr>
        <p:spPr>
          <a:xfrm>
            <a:off x="776168" y="3594616"/>
            <a:ext cx="141684"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3</a:t>
            </a:r>
            <a:endParaRPr lang="en-US" sz="1900" dirty="0"/>
          </a:p>
        </p:txBody>
      </p:sp>
      <p:sp>
        <p:nvSpPr>
          <p:cNvPr id="13" name="Text 11"/>
          <p:cNvSpPr/>
          <p:nvPr/>
        </p:nvSpPr>
        <p:spPr>
          <a:xfrm>
            <a:off x="1236226" y="351067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Patient</a:t>
            </a:r>
            <a:endParaRPr lang="en-US" sz="1600" dirty="0"/>
          </a:p>
        </p:txBody>
      </p:sp>
      <p:sp>
        <p:nvSpPr>
          <p:cNvPr id="14" name="Text 12"/>
          <p:cNvSpPr/>
          <p:nvPr/>
        </p:nvSpPr>
        <p:spPr>
          <a:xfrm>
            <a:off x="1236226" y="387488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Contains patient information, such as name, contact details, age, and their assigned room. It is linked to the Room table through a foreign key.</a:t>
            </a:r>
            <a:endParaRPr lang="en-US" sz="1400" dirty="0"/>
          </a:p>
        </p:txBody>
      </p:sp>
      <p:sp>
        <p:nvSpPr>
          <p:cNvPr id="15" name="Shape 13"/>
          <p:cNvSpPr/>
          <p:nvPr/>
        </p:nvSpPr>
        <p:spPr>
          <a:xfrm>
            <a:off x="7406759" y="351067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6" name="Text 14"/>
          <p:cNvSpPr/>
          <p:nvPr/>
        </p:nvSpPr>
        <p:spPr>
          <a:xfrm>
            <a:off x="7538323" y="3594616"/>
            <a:ext cx="148828"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4</a:t>
            </a:r>
            <a:endParaRPr lang="en-US" sz="1900" dirty="0"/>
          </a:p>
        </p:txBody>
      </p:sp>
      <p:sp>
        <p:nvSpPr>
          <p:cNvPr id="17" name="Text 15"/>
          <p:cNvSpPr/>
          <p:nvPr/>
        </p:nvSpPr>
        <p:spPr>
          <a:xfrm>
            <a:off x="8001952" y="351067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Medical Record</a:t>
            </a:r>
            <a:endParaRPr lang="en-US" sz="1600" dirty="0"/>
          </a:p>
        </p:txBody>
      </p:sp>
      <p:sp>
        <p:nvSpPr>
          <p:cNvPr id="18" name="Text 16"/>
          <p:cNvSpPr/>
          <p:nvPr/>
        </p:nvSpPr>
        <p:spPr>
          <a:xfrm>
            <a:off x="8001952" y="3874889"/>
            <a:ext cx="5987415" cy="878681"/>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critical patient medical information, such as diagnosis, treatment plans, medication, test results, and discharge summaries. It is linked to the Doctor and Patient tables through foreign keys.</a:t>
            </a:r>
            <a:endParaRPr lang="en-US" sz="1400" dirty="0"/>
          </a:p>
        </p:txBody>
      </p:sp>
      <p:sp>
        <p:nvSpPr>
          <p:cNvPr id="19" name="Shape 17"/>
          <p:cNvSpPr/>
          <p:nvPr/>
        </p:nvSpPr>
        <p:spPr>
          <a:xfrm>
            <a:off x="641033" y="514266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20" name="Text 18"/>
          <p:cNvSpPr/>
          <p:nvPr/>
        </p:nvSpPr>
        <p:spPr>
          <a:xfrm>
            <a:off x="776526" y="5226606"/>
            <a:ext cx="140970"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5</a:t>
            </a:r>
            <a:endParaRPr lang="en-US" sz="1900" dirty="0"/>
          </a:p>
        </p:txBody>
      </p:sp>
      <p:sp>
        <p:nvSpPr>
          <p:cNvPr id="21" name="Text 19"/>
          <p:cNvSpPr/>
          <p:nvPr/>
        </p:nvSpPr>
        <p:spPr>
          <a:xfrm>
            <a:off x="1236226" y="514266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Appointment</a:t>
            </a:r>
            <a:endParaRPr lang="en-US" sz="1600" dirty="0"/>
          </a:p>
        </p:txBody>
      </p:sp>
      <p:sp>
        <p:nvSpPr>
          <p:cNvPr id="22" name="Text 20"/>
          <p:cNvSpPr/>
          <p:nvPr/>
        </p:nvSpPr>
        <p:spPr>
          <a:xfrm>
            <a:off x="1236226" y="550687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patient appointments, including appointment date, doctor details, and contact information. It is linked to the Patient table through a foreign key.</a:t>
            </a:r>
            <a:endParaRPr lang="en-US" sz="1400" dirty="0"/>
          </a:p>
        </p:txBody>
      </p:sp>
      <p:sp>
        <p:nvSpPr>
          <p:cNvPr id="23" name="Shape 21"/>
          <p:cNvSpPr/>
          <p:nvPr/>
        </p:nvSpPr>
        <p:spPr>
          <a:xfrm>
            <a:off x="7406759" y="5142667"/>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24" name="Text 22"/>
          <p:cNvSpPr/>
          <p:nvPr/>
        </p:nvSpPr>
        <p:spPr>
          <a:xfrm>
            <a:off x="7537133" y="5226606"/>
            <a:ext cx="151209"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6</a:t>
            </a:r>
            <a:endParaRPr lang="en-US" sz="1900" dirty="0"/>
          </a:p>
        </p:txBody>
      </p:sp>
      <p:sp>
        <p:nvSpPr>
          <p:cNvPr id="25" name="Text 23"/>
          <p:cNvSpPr/>
          <p:nvPr/>
        </p:nvSpPr>
        <p:spPr>
          <a:xfrm>
            <a:off x="8001952" y="514266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Room</a:t>
            </a:r>
            <a:endParaRPr lang="en-US" sz="1600" dirty="0"/>
          </a:p>
        </p:txBody>
      </p:sp>
      <p:sp>
        <p:nvSpPr>
          <p:cNvPr id="26" name="Text 24"/>
          <p:cNvSpPr/>
          <p:nvPr/>
        </p:nvSpPr>
        <p:spPr>
          <a:xfrm>
            <a:off x="8001952" y="550687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Holds information about hospital rooms, including location, room name, and image.</a:t>
            </a:r>
            <a:endParaRPr lang="en-US" sz="1400" dirty="0"/>
          </a:p>
        </p:txBody>
      </p:sp>
      <p:sp>
        <p:nvSpPr>
          <p:cNvPr id="27" name="Shape 25"/>
          <p:cNvSpPr/>
          <p:nvPr/>
        </p:nvSpPr>
        <p:spPr>
          <a:xfrm>
            <a:off x="641033" y="6481763"/>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28" name="Text 26"/>
          <p:cNvSpPr/>
          <p:nvPr/>
        </p:nvSpPr>
        <p:spPr>
          <a:xfrm>
            <a:off x="780455" y="6565702"/>
            <a:ext cx="133112"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7</a:t>
            </a:r>
            <a:endParaRPr lang="en-US" sz="1900" dirty="0"/>
          </a:p>
        </p:txBody>
      </p:sp>
      <p:sp>
        <p:nvSpPr>
          <p:cNvPr id="29" name="Text 27"/>
          <p:cNvSpPr/>
          <p:nvPr/>
        </p:nvSpPr>
        <p:spPr>
          <a:xfrm>
            <a:off x="1236226" y="6481763"/>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Transaction</a:t>
            </a:r>
            <a:endParaRPr lang="en-US" sz="1600" dirty="0"/>
          </a:p>
        </p:txBody>
      </p:sp>
      <p:sp>
        <p:nvSpPr>
          <p:cNvPr id="30" name="Text 28"/>
          <p:cNvSpPr/>
          <p:nvPr/>
        </p:nvSpPr>
        <p:spPr>
          <a:xfrm>
            <a:off x="1236226" y="6845975"/>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Handles payment and financial transactions, storing order details, status, amount, and currency. It is linked to the Patient table through a foreign key.</a:t>
            </a:r>
            <a:endParaRPr lang="en-US" sz="1400" dirty="0"/>
          </a:p>
        </p:txBody>
      </p:sp>
      <p:sp>
        <p:nvSpPr>
          <p:cNvPr id="31" name="Shape 29"/>
          <p:cNvSpPr/>
          <p:nvPr/>
        </p:nvSpPr>
        <p:spPr>
          <a:xfrm>
            <a:off x="7406759" y="6481763"/>
            <a:ext cx="412075" cy="4120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32" name="Text 30"/>
          <p:cNvSpPr/>
          <p:nvPr/>
        </p:nvSpPr>
        <p:spPr>
          <a:xfrm>
            <a:off x="7537966" y="6565702"/>
            <a:ext cx="149543"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8</a:t>
            </a:r>
            <a:endParaRPr lang="en-US" sz="1900" dirty="0"/>
          </a:p>
        </p:txBody>
      </p:sp>
      <p:sp>
        <p:nvSpPr>
          <p:cNvPr id="33" name="Text 31"/>
          <p:cNvSpPr/>
          <p:nvPr/>
        </p:nvSpPr>
        <p:spPr>
          <a:xfrm>
            <a:off x="8001952" y="6481763"/>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Users &amp; Roles</a:t>
            </a:r>
            <a:endParaRPr lang="en-US" sz="1600" dirty="0"/>
          </a:p>
        </p:txBody>
      </p:sp>
      <p:sp>
        <p:nvSpPr>
          <p:cNvPr id="34" name="Text 32"/>
          <p:cNvSpPr/>
          <p:nvPr/>
        </p:nvSpPr>
        <p:spPr>
          <a:xfrm>
            <a:off x="8001952" y="6845975"/>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login and user roles within the system, linking to the specific privileges of each user.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15685" y="726638"/>
            <a:ext cx="5209937" cy="568047"/>
          </a:xfrm>
          <a:prstGeom prst="rect">
            <a:avLst/>
          </a:prstGeom>
          <a:noFill/>
          <a:ln/>
        </p:spPr>
        <p:txBody>
          <a:bodyPr wrap="none" lIns="0" tIns="0" rIns="0" bIns="0" rtlCol="0" anchor="t"/>
          <a:lstStyle/>
          <a:p>
            <a:pPr marL="0" indent="0">
              <a:lnSpc>
                <a:spcPts val="4450"/>
              </a:lnSpc>
              <a:buNone/>
            </a:pPr>
            <a:r>
              <a:rPr lang="en-US" sz="3550" dirty="0">
                <a:solidFill>
                  <a:srgbClr val="C6BFEE"/>
                </a:solidFill>
                <a:latin typeface="Prompt Medium" pitchFamily="34" charset="0"/>
                <a:ea typeface="Prompt Medium" pitchFamily="34" charset="-122"/>
                <a:cs typeface="Prompt Medium" pitchFamily="34" charset="-120"/>
              </a:rPr>
              <a:t>System Design: Schema</a:t>
            </a:r>
            <a:endParaRPr lang="en-US" sz="3550" dirty="0"/>
          </a:p>
        </p:txBody>
      </p:sp>
      <p:pic>
        <p:nvPicPr>
          <p:cNvPr id="3" name="Image 0" descr="preencoded.png"/>
          <p:cNvPicPr>
            <a:picLocks noChangeAspect="1"/>
          </p:cNvPicPr>
          <p:nvPr/>
        </p:nvPicPr>
        <p:blipFill>
          <a:blip r:embed="rId3"/>
          <a:stretch>
            <a:fillRect/>
          </a:stretch>
        </p:blipFill>
        <p:spPr>
          <a:xfrm>
            <a:off x="715685" y="1601391"/>
            <a:ext cx="511135" cy="511135"/>
          </a:xfrm>
          <a:prstGeom prst="rect">
            <a:avLst/>
          </a:prstGeom>
        </p:spPr>
      </p:pic>
      <p:sp>
        <p:nvSpPr>
          <p:cNvPr id="4" name="Text 1"/>
          <p:cNvSpPr/>
          <p:nvPr/>
        </p:nvSpPr>
        <p:spPr>
          <a:xfrm>
            <a:off x="715685"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Department</a:t>
            </a:r>
            <a:endParaRPr lang="en-US" sz="1750" dirty="0"/>
          </a:p>
        </p:txBody>
      </p:sp>
      <p:sp>
        <p:nvSpPr>
          <p:cNvPr id="5" name="Text 2"/>
          <p:cNvSpPr/>
          <p:nvPr/>
        </p:nvSpPr>
        <p:spPr>
          <a:xfrm>
            <a:off x="715685" y="2723555"/>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Dept\_ID (PK), Name, Location, Description</a:t>
            </a:r>
            <a:endParaRPr lang="en-US" sz="1600" dirty="0"/>
          </a:p>
        </p:txBody>
      </p:sp>
      <p:pic>
        <p:nvPicPr>
          <p:cNvPr id="6" name="Image 1" descr="preencoded.png"/>
          <p:cNvPicPr>
            <a:picLocks noChangeAspect="1"/>
          </p:cNvPicPr>
          <p:nvPr/>
        </p:nvPicPr>
        <p:blipFill>
          <a:blip r:embed="rId4"/>
          <a:stretch>
            <a:fillRect/>
          </a:stretch>
        </p:blipFill>
        <p:spPr>
          <a:xfrm>
            <a:off x="5217557" y="1601391"/>
            <a:ext cx="511135" cy="511135"/>
          </a:xfrm>
          <a:prstGeom prst="rect">
            <a:avLst/>
          </a:prstGeom>
        </p:spPr>
      </p:pic>
      <p:sp>
        <p:nvSpPr>
          <p:cNvPr id="7" name="Text 3"/>
          <p:cNvSpPr/>
          <p:nvPr/>
        </p:nvSpPr>
        <p:spPr>
          <a:xfrm>
            <a:off x="5217557"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Doctor</a:t>
            </a:r>
            <a:endParaRPr lang="en-US" sz="1750" dirty="0"/>
          </a:p>
        </p:txBody>
      </p:sp>
      <p:sp>
        <p:nvSpPr>
          <p:cNvPr id="8" name="Text 4"/>
          <p:cNvSpPr/>
          <p:nvPr/>
        </p:nvSpPr>
        <p:spPr>
          <a:xfrm>
            <a:off x="5217557" y="2723555"/>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D\_ID (PK), Name, Address, Salary, Dept\_ID (FK)</a:t>
            </a:r>
            <a:endParaRPr lang="en-US" sz="1600" dirty="0"/>
          </a:p>
        </p:txBody>
      </p:sp>
      <p:pic>
        <p:nvPicPr>
          <p:cNvPr id="9" name="Image 2" descr="preencoded.png"/>
          <p:cNvPicPr>
            <a:picLocks noChangeAspect="1"/>
          </p:cNvPicPr>
          <p:nvPr/>
        </p:nvPicPr>
        <p:blipFill>
          <a:blip r:embed="rId5"/>
          <a:stretch>
            <a:fillRect/>
          </a:stretch>
        </p:blipFill>
        <p:spPr>
          <a:xfrm>
            <a:off x="9719429" y="1601391"/>
            <a:ext cx="511135" cy="511135"/>
          </a:xfrm>
          <a:prstGeom prst="rect">
            <a:avLst/>
          </a:prstGeom>
        </p:spPr>
      </p:pic>
      <p:sp>
        <p:nvSpPr>
          <p:cNvPr id="10" name="Text 5"/>
          <p:cNvSpPr/>
          <p:nvPr/>
        </p:nvSpPr>
        <p:spPr>
          <a:xfrm>
            <a:off x="9719429"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Patient</a:t>
            </a:r>
            <a:endParaRPr lang="en-US" sz="1750" dirty="0"/>
          </a:p>
        </p:txBody>
      </p:sp>
      <p:sp>
        <p:nvSpPr>
          <p:cNvPr id="11" name="Text 6"/>
          <p:cNvSpPr/>
          <p:nvPr/>
        </p:nvSpPr>
        <p:spPr>
          <a:xfrm>
            <a:off x="9719429" y="2723555"/>
            <a:ext cx="4195286"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P\_ID (PK), Name, Address, Phone, Room\_ID (FK)</a:t>
            </a:r>
            <a:endParaRPr lang="en-US" sz="1600" dirty="0"/>
          </a:p>
        </p:txBody>
      </p:sp>
      <p:pic>
        <p:nvPicPr>
          <p:cNvPr id="12" name="Image 3" descr="preencoded.png"/>
          <p:cNvPicPr>
            <a:picLocks noChangeAspect="1"/>
          </p:cNvPicPr>
          <p:nvPr/>
        </p:nvPicPr>
        <p:blipFill>
          <a:blip r:embed="rId6"/>
          <a:stretch>
            <a:fillRect/>
          </a:stretch>
        </p:blipFill>
        <p:spPr>
          <a:xfrm>
            <a:off x="715685" y="3664029"/>
            <a:ext cx="511135" cy="511135"/>
          </a:xfrm>
          <a:prstGeom prst="rect">
            <a:avLst/>
          </a:prstGeom>
        </p:spPr>
      </p:pic>
      <p:sp>
        <p:nvSpPr>
          <p:cNvPr id="13" name="Text 7"/>
          <p:cNvSpPr/>
          <p:nvPr/>
        </p:nvSpPr>
        <p:spPr>
          <a:xfrm>
            <a:off x="715685"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Medical Record</a:t>
            </a:r>
            <a:endParaRPr lang="en-US" sz="1750" dirty="0"/>
          </a:p>
        </p:txBody>
      </p:sp>
      <p:sp>
        <p:nvSpPr>
          <p:cNvPr id="14" name="Text 8"/>
          <p:cNvSpPr/>
          <p:nvPr/>
        </p:nvSpPr>
        <p:spPr>
          <a:xfrm>
            <a:off x="715685" y="4786193"/>
            <a:ext cx="4195167" cy="654129"/>
          </a:xfrm>
          <a:prstGeom prst="rect">
            <a:avLst/>
          </a:prstGeom>
          <a:noFill/>
          <a:ln/>
        </p:spPr>
        <p:txBody>
          <a:bodyPr wrap="squar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RecordId (PK), Diagnosis, Medications, D\_ID (FK), P\_ID (FK)</a:t>
            </a:r>
            <a:endParaRPr lang="en-US" sz="1600" dirty="0"/>
          </a:p>
        </p:txBody>
      </p:sp>
      <p:pic>
        <p:nvPicPr>
          <p:cNvPr id="15" name="Image 4" descr="preencoded.png"/>
          <p:cNvPicPr>
            <a:picLocks noChangeAspect="1"/>
          </p:cNvPicPr>
          <p:nvPr/>
        </p:nvPicPr>
        <p:blipFill>
          <a:blip r:embed="rId7"/>
          <a:stretch>
            <a:fillRect/>
          </a:stretch>
        </p:blipFill>
        <p:spPr>
          <a:xfrm>
            <a:off x="5217557" y="3664029"/>
            <a:ext cx="511135" cy="511135"/>
          </a:xfrm>
          <a:prstGeom prst="rect">
            <a:avLst/>
          </a:prstGeom>
        </p:spPr>
      </p:pic>
      <p:sp>
        <p:nvSpPr>
          <p:cNvPr id="16" name="Text 9"/>
          <p:cNvSpPr/>
          <p:nvPr/>
        </p:nvSpPr>
        <p:spPr>
          <a:xfrm>
            <a:off x="5217557"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Appointment</a:t>
            </a:r>
            <a:endParaRPr lang="en-US" sz="1750" dirty="0"/>
          </a:p>
        </p:txBody>
      </p:sp>
      <p:sp>
        <p:nvSpPr>
          <p:cNvPr id="17" name="Text 10"/>
          <p:cNvSpPr/>
          <p:nvPr/>
        </p:nvSpPr>
        <p:spPr>
          <a:xfrm>
            <a:off x="5217557" y="4786193"/>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ID (PK), Date, Time, Doctor, P\_ID (FK)</a:t>
            </a:r>
            <a:endParaRPr lang="en-US" sz="1600" dirty="0"/>
          </a:p>
        </p:txBody>
      </p:sp>
      <p:pic>
        <p:nvPicPr>
          <p:cNvPr id="18" name="Image 5" descr="preencoded.png"/>
          <p:cNvPicPr>
            <a:picLocks noChangeAspect="1"/>
          </p:cNvPicPr>
          <p:nvPr/>
        </p:nvPicPr>
        <p:blipFill>
          <a:blip r:embed="rId8"/>
          <a:stretch>
            <a:fillRect/>
          </a:stretch>
        </p:blipFill>
        <p:spPr>
          <a:xfrm>
            <a:off x="9719429" y="3664029"/>
            <a:ext cx="511135" cy="511135"/>
          </a:xfrm>
          <a:prstGeom prst="rect">
            <a:avLst/>
          </a:prstGeom>
        </p:spPr>
      </p:pic>
      <p:sp>
        <p:nvSpPr>
          <p:cNvPr id="19" name="Text 11"/>
          <p:cNvSpPr/>
          <p:nvPr/>
        </p:nvSpPr>
        <p:spPr>
          <a:xfrm>
            <a:off x="9719429"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Room</a:t>
            </a:r>
            <a:endParaRPr lang="en-US" sz="1750" dirty="0"/>
          </a:p>
        </p:txBody>
      </p:sp>
      <p:sp>
        <p:nvSpPr>
          <p:cNvPr id="20" name="Text 12"/>
          <p:cNvSpPr/>
          <p:nvPr/>
        </p:nvSpPr>
        <p:spPr>
          <a:xfrm>
            <a:off x="9719429" y="4786193"/>
            <a:ext cx="4195286"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Room\_ID (PK), Name, Location, Image</a:t>
            </a:r>
            <a:endParaRPr lang="en-US" sz="1600" dirty="0"/>
          </a:p>
        </p:txBody>
      </p:sp>
      <p:pic>
        <p:nvPicPr>
          <p:cNvPr id="21" name="Image 6" descr="preencoded.png"/>
          <p:cNvPicPr>
            <a:picLocks noChangeAspect="1"/>
          </p:cNvPicPr>
          <p:nvPr/>
        </p:nvPicPr>
        <p:blipFill>
          <a:blip r:embed="rId9"/>
          <a:stretch>
            <a:fillRect/>
          </a:stretch>
        </p:blipFill>
        <p:spPr>
          <a:xfrm>
            <a:off x="715685" y="6053733"/>
            <a:ext cx="511135" cy="511135"/>
          </a:xfrm>
          <a:prstGeom prst="rect">
            <a:avLst/>
          </a:prstGeom>
        </p:spPr>
      </p:pic>
      <p:sp>
        <p:nvSpPr>
          <p:cNvPr id="22" name="Text 13"/>
          <p:cNvSpPr/>
          <p:nvPr/>
        </p:nvSpPr>
        <p:spPr>
          <a:xfrm>
            <a:off x="715685" y="6769298"/>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Transaction</a:t>
            </a:r>
            <a:endParaRPr lang="en-US" sz="1750" dirty="0"/>
          </a:p>
        </p:txBody>
      </p:sp>
      <p:sp>
        <p:nvSpPr>
          <p:cNvPr id="23" name="Text 14"/>
          <p:cNvSpPr/>
          <p:nvPr/>
        </p:nvSpPr>
        <p:spPr>
          <a:xfrm>
            <a:off x="715685" y="7175897"/>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ID (PK), Amount, Status, P\_ID (FK)</a:t>
            </a:r>
            <a:endParaRPr lang="en-US" sz="1600" dirty="0"/>
          </a:p>
        </p:txBody>
      </p:sp>
      <p:pic>
        <p:nvPicPr>
          <p:cNvPr id="24" name="Image 7" descr="preencoded.png"/>
          <p:cNvPicPr>
            <a:picLocks noChangeAspect="1"/>
          </p:cNvPicPr>
          <p:nvPr/>
        </p:nvPicPr>
        <p:blipFill>
          <a:blip r:embed="rId10"/>
          <a:stretch>
            <a:fillRect/>
          </a:stretch>
        </p:blipFill>
        <p:spPr>
          <a:xfrm>
            <a:off x="5217557" y="6053733"/>
            <a:ext cx="511135" cy="511135"/>
          </a:xfrm>
          <a:prstGeom prst="rect">
            <a:avLst/>
          </a:prstGeom>
        </p:spPr>
      </p:pic>
      <p:sp>
        <p:nvSpPr>
          <p:cNvPr id="25" name="Text 15"/>
          <p:cNvSpPr/>
          <p:nvPr/>
        </p:nvSpPr>
        <p:spPr>
          <a:xfrm>
            <a:off x="5217557" y="6769298"/>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Users &amp; Roles</a:t>
            </a:r>
            <a:endParaRPr lang="en-US" sz="1750" dirty="0"/>
          </a:p>
        </p:txBody>
      </p:sp>
      <p:sp>
        <p:nvSpPr>
          <p:cNvPr id="26" name="Text 16"/>
          <p:cNvSpPr/>
          <p:nvPr/>
        </p:nvSpPr>
        <p:spPr>
          <a:xfrm>
            <a:off x="5217557" y="7175897"/>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UserID (PK) for Users, RoleID (PK) for Roles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3CAB9FB4641542A061345F430B7E5E" ma:contentTypeVersion="1" ma:contentTypeDescription="Create a new document." ma:contentTypeScope="" ma:versionID="4f52c3ab68ddc775eb748158762f07a4">
  <xsd:schema xmlns:xsd="http://www.w3.org/2001/XMLSchema" xmlns:xs="http://www.w3.org/2001/XMLSchema" xmlns:p="http://schemas.microsoft.com/office/2006/metadata/properties" xmlns:ns3="e2855ad5-628d-4b56-9d04-0e9ce5cf82ed" targetNamespace="http://schemas.microsoft.com/office/2006/metadata/properties" ma:root="true" ma:fieldsID="4cdc16215213b66c42964257fbf263a5" ns3:_="">
    <xsd:import namespace="e2855ad5-628d-4b56-9d04-0e9ce5cf82ed"/>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855ad5-628d-4b56-9d04-0e9ce5cf82e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F0F4E6-3415-4685-8BB8-F439B53A2AC2}">
  <ds:schemaRefs>
    <ds:schemaRef ds:uri="http://schemas.microsoft.com/sharepoint/v3/contenttype/forms"/>
  </ds:schemaRefs>
</ds:datastoreItem>
</file>

<file path=customXml/itemProps2.xml><?xml version="1.0" encoding="utf-8"?>
<ds:datastoreItem xmlns:ds="http://schemas.openxmlformats.org/officeDocument/2006/customXml" ds:itemID="{324CE0E3-322F-44AF-B60F-85D010DB6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855ad5-628d-4b56-9d04-0e9ce5cf8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911B01-0564-4818-B012-65B2A342A629}">
  <ds:schemaRefs>
    <ds:schemaRef ds:uri="http://schemas.openxmlformats.org/package/2006/metadata/core-properties"/>
    <ds:schemaRef ds:uri="http://schemas.microsoft.com/office/2006/documentManagement/types"/>
    <ds:schemaRef ds:uri="http://schemas.microsoft.com/office/infopath/2007/PartnerControls"/>
    <ds:schemaRef ds:uri="e2855ad5-628d-4b56-9d04-0e9ce5cf82ed"/>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759</TotalTime>
  <Words>995</Words>
  <Application>Microsoft Office PowerPoint</Application>
  <PresentationFormat>Custom</PresentationFormat>
  <Paragraphs>130</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Prompt Medium</vt:lpstr>
      <vt:lpstr>Mukta Light</vt:lpstr>
      <vt:lpstr>Kunstler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manardoydar15@gmail.com</cp:lastModifiedBy>
  <cp:revision>5</cp:revision>
  <dcterms:created xsi:type="dcterms:W3CDTF">2024-10-17T14:18:13Z</dcterms:created>
  <dcterms:modified xsi:type="dcterms:W3CDTF">2024-10-24T15:11:40Z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0x010100193CAB9FB4641542A061345F430B7E5E</vt:lpwstr>
  </property>
</Properties>
</file>